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75" r:id="rId4"/>
    <p:sldId id="279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74" r:id="rId15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618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D3566-46BD-4381-B61A-931A176CE01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AD1DC7F-850D-4D44-A778-A4F00E11D1A7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hr-HR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stalež</a:t>
          </a:r>
        </a:p>
        <a:p>
          <a:r>
            <a:rPr lang="hr-HR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svećenici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76E553-7AD6-4B1F-BB2E-61A0F53B8B6C}" type="parTrans" cxnId="{EA926231-C2E4-43E0-9EE0-F6790CD20901}">
      <dgm:prSet/>
      <dgm:spPr/>
      <dgm:t>
        <a:bodyPr/>
        <a:lstStyle/>
        <a:p>
          <a:endParaRPr lang="hr-HR"/>
        </a:p>
      </dgm:t>
    </dgm:pt>
    <dgm:pt modelId="{5B126638-92B5-4DFC-96AA-C0BE3A49ACB1}" type="sibTrans" cxnId="{EA926231-C2E4-43E0-9EE0-F6790CD20901}">
      <dgm:prSet/>
      <dgm:spPr/>
      <dgm:t>
        <a:bodyPr/>
        <a:lstStyle/>
        <a:p>
          <a:endParaRPr lang="hr-HR"/>
        </a:p>
      </dgm:t>
    </dgm:pt>
    <dgm:pt modelId="{E027251A-98F7-433D-9649-24B18D826EC3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hr-HR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stalež</a:t>
          </a:r>
        </a:p>
        <a:p>
          <a:r>
            <a:rPr lang="hr-HR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plemići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6B013-1701-4CC4-94BB-8664C0502EBE}" type="parTrans" cxnId="{C2D65F08-E251-4B40-81EE-7852EF713474}">
      <dgm:prSet/>
      <dgm:spPr/>
      <dgm:t>
        <a:bodyPr/>
        <a:lstStyle/>
        <a:p>
          <a:endParaRPr lang="hr-HR"/>
        </a:p>
      </dgm:t>
    </dgm:pt>
    <dgm:pt modelId="{63670555-B034-4B81-A213-19EC5DF08917}" type="sibTrans" cxnId="{C2D65F08-E251-4B40-81EE-7852EF713474}">
      <dgm:prSet/>
      <dgm:spPr/>
      <dgm:t>
        <a:bodyPr/>
        <a:lstStyle/>
        <a:p>
          <a:endParaRPr lang="hr-HR"/>
        </a:p>
      </dgm:t>
    </dgm:pt>
    <dgm:pt modelId="{1DDEDA33-9DA0-40C6-9315-002C427AD1B9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stalež</a:t>
          </a:r>
        </a:p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seljaci, građani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BA8743-5554-42A6-B151-0681203A02E6}" type="parTrans" cxnId="{C0468D94-E6E2-4B2C-93F4-F64AE333BFC9}">
      <dgm:prSet/>
      <dgm:spPr/>
      <dgm:t>
        <a:bodyPr/>
        <a:lstStyle/>
        <a:p>
          <a:endParaRPr lang="hr-HR"/>
        </a:p>
      </dgm:t>
    </dgm:pt>
    <dgm:pt modelId="{B0956C6F-F16B-4273-92AC-150C11BCADBE}" type="sibTrans" cxnId="{C0468D94-E6E2-4B2C-93F4-F64AE333BFC9}">
      <dgm:prSet/>
      <dgm:spPr/>
      <dgm:t>
        <a:bodyPr/>
        <a:lstStyle/>
        <a:p>
          <a:endParaRPr lang="hr-HR"/>
        </a:p>
      </dgm:t>
    </dgm:pt>
    <dgm:pt modelId="{5DA95EDC-4113-4C9E-BBAA-3490E39A8D10}" type="pres">
      <dgm:prSet presAssocID="{833D3566-46BD-4381-B61A-931A176CE016}" presName="Name0" presStyleCnt="0">
        <dgm:presLayoutVars>
          <dgm:dir/>
          <dgm:animLvl val="lvl"/>
          <dgm:resizeHandles val="exact"/>
        </dgm:presLayoutVars>
      </dgm:prSet>
      <dgm:spPr/>
    </dgm:pt>
    <dgm:pt modelId="{4172E665-AC59-44F9-B7FA-36D5E0226F51}" type="pres">
      <dgm:prSet presAssocID="{5AD1DC7F-850D-4D44-A778-A4F00E11D1A7}" presName="Name8" presStyleCnt="0"/>
      <dgm:spPr/>
    </dgm:pt>
    <dgm:pt modelId="{94C546AA-7D5D-4367-809A-610E4AC658DB}" type="pres">
      <dgm:prSet presAssocID="{5AD1DC7F-850D-4D44-A778-A4F00E11D1A7}" presName="level" presStyleLbl="node1" presStyleIdx="0" presStyleCnt="3" custScaleY="1863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CFACE9-1E2D-447D-960E-BBD2801E33C6}" type="pres">
      <dgm:prSet presAssocID="{5AD1DC7F-850D-4D44-A778-A4F00E11D1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EA04A7-F56C-49F5-B43F-96FAB569F2D9}" type="pres">
      <dgm:prSet presAssocID="{E027251A-98F7-433D-9649-24B18D826EC3}" presName="Name8" presStyleCnt="0"/>
      <dgm:spPr/>
    </dgm:pt>
    <dgm:pt modelId="{E49A85CC-CB22-4B46-A414-48325E35DE97}" type="pres">
      <dgm:prSet presAssocID="{E027251A-98F7-433D-9649-24B18D826EC3}" presName="level" presStyleLbl="node1" presStyleIdx="1" presStyleCnt="3" custScaleY="2948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9B4911-3E37-47E4-BE7A-63A4555504BF}" type="pres">
      <dgm:prSet presAssocID="{E027251A-98F7-433D-9649-24B18D826E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BA3640-1662-4A61-8FE6-DA2FB605F0DF}" type="pres">
      <dgm:prSet presAssocID="{1DDEDA33-9DA0-40C6-9315-002C427AD1B9}" presName="Name8" presStyleCnt="0"/>
      <dgm:spPr/>
    </dgm:pt>
    <dgm:pt modelId="{B215EE30-2380-4705-8F1A-9A1C29678018}" type="pres">
      <dgm:prSet presAssocID="{1DDEDA33-9DA0-40C6-9315-002C427AD1B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CCAA07-0E56-442C-8BA2-B7664C03358E}" type="pres">
      <dgm:prSet presAssocID="{1DDEDA33-9DA0-40C6-9315-002C427AD1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A78F48-8172-4AC3-91C5-669017A5EA4A}" type="presOf" srcId="{833D3566-46BD-4381-B61A-931A176CE016}" destId="{5DA95EDC-4113-4C9E-BBAA-3490E39A8D10}" srcOrd="0" destOrd="0" presId="urn:microsoft.com/office/officeart/2005/8/layout/pyramid1"/>
    <dgm:cxn modelId="{EA926231-C2E4-43E0-9EE0-F6790CD20901}" srcId="{833D3566-46BD-4381-B61A-931A176CE016}" destId="{5AD1DC7F-850D-4D44-A778-A4F00E11D1A7}" srcOrd="0" destOrd="0" parTransId="{4A76E553-7AD6-4B1F-BB2E-61A0F53B8B6C}" sibTransId="{5B126638-92B5-4DFC-96AA-C0BE3A49ACB1}"/>
    <dgm:cxn modelId="{C2D65F08-E251-4B40-81EE-7852EF713474}" srcId="{833D3566-46BD-4381-B61A-931A176CE016}" destId="{E027251A-98F7-433D-9649-24B18D826EC3}" srcOrd="1" destOrd="0" parTransId="{0E76B013-1701-4CC4-94BB-8664C0502EBE}" sibTransId="{63670555-B034-4B81-A213-19EC5DF08917}"/>
    <dgm:cxn modelId="{7C8638C9-E184-4011-9566-343F0D0F8EB4}" type="presOf" srcId="{1DDEDA33-9DA0-40C6-9315-002C427AD1B9}" destId="{B215EE30-2380-4705-8F1A-9A1C29678018}" srcOrd="0" destOrd="0" presId="urn:microsoft.com/office/officeart/2005/8/layout/pyramid1"/>
    <dgm:cxn modelId="{C0468D94-E6E2-4B2C-93F4-F64AE333BFC9}" srcId="{833D3566-46BD-4381-B61A-931A176CE016}" destId="{1DDEDA33-9DA0-40C6-9315-002C427AD1B9}" srcOrd="2" destOrd="0" parTransId="{BBBA8743-5554-42A6-B151-0681203A02E6}" sibTransId="{B0956C6F-F16B-4273-92AC-150C11BCADBE}"/>
    <dgm:cxn modelId="{946BE102-B5B7-4C43-A5A8-F4EFEE47ABBD}" type="presOf" srcId="{5AD1DC7F-850D-4D44-A778-A4F00E11D1A7}" destId="{FACFACE9-1E2D-447D-960E-BBD2801E33C6}" srcOrd="1" destOrd="0" presId="urn:microsoft.com/office/officeart/2005/8/layout/pyramid1"/>
    <dgm:cxn modelId="{940F68E0-C73A-4BAD-A5CB-834FBACA0315}" type="presOf" srcId="{1DDEDA33-9DA0-40C6-9315-002C427AD1B9}" destId="{C7CCAA07-0E56-442C-8BA2-B7664C03358E}" srcOrd="1" destOrd="0" presId="urn:microsoft.com/office/officeart/2005/8/layout/pyramid1"/>
    <dgm:cxn modelId="{001CA38D-14F7-41F1-86E3-2FDD4F9C9890}" type="presOf" srcId="{E027251A-98F7-433D-9649-24B18D826EC3}" destId="{E49A85CC-CB22-4B46-A414-48325E35DE97}" srcOrd="0" destOrd="0" presId="urn:microsoft.com/office/officeart/2005/8/layout/pyramid1"/>
    <dgm:cxn modelId="{04108C82-0915-478E-AD91-95992D9244FA}" type="presOf" srcId="{5AD1DC7F-850D-4D44-A778-A4F00E11D1A7}" destId="{94C546AA-7D5D-4367-809A-610E4AC658DB}" srcOrd="0" destOrd="0" presId="urn:microsoft.com/office/officeart/2005/8/layout/pyramid1"/>
    <dgm:cxn modelId="{F9CB8A92-65B6-4346-BE8E-DB24E5AC5717}" type="presOf" srcId="{E027251A-98F7-433D-9649-24B18D826EC3}" destId="{199B4911-3E37-47E4-BE7A-63A4555504BF}" srcOrd="1" destOrd="0" presId="urn:microsoft.com/office/officeart/2005/8/layout/pyramid1"/>
    <dgm:cxn modelId="{6787B87A-5F4F-4021-ADA3-E1C213652F70}" type="presParOf" srcId="{5DA95EDC-4113-4C9E-BBAA-3490E39A8D10}" destId="{4172E665-AC59-44F9-B7FA-36D5E0226F51}" srcOrd="0" destOrd="0" presId="urn:microsoft.com/office/officeart/2005/8/layout/pyramid1"/>
    <dgm:cxn modelId="{F181592C-3FD4-4521-9E72-AB70EF9A885C}" type="presParOf" srcId="{4172E665-AC59-44F9-B7FA-36D5E0226F51}" destId="{94C546AA-7D5D-4367-809A-610E4AC658DB}" srcOrd="0" destOrd="0" presId="urn:microsoft.com/office/officeart/2005/8/layout/pyramid1"/>
    <dgm:cxn modelId="{4D7DF038-E1C2-4534-BAFD-32AF53030897}" type="presParOf" srcId="{4172E665-AC59-44F9-B7FA-36D5E0226F51}" destId="{FACFACE9-1E2D-447D-960E-BBD2801E33C6}" srcOrd="1" destOrd="0" presId="urn:microsoft.com/office/officeart/2005/8/layout/pyramid1"/>
    <dgm:cxn modelId="{2E4245BD-50A1-49F1-81DA-FCC27F552693}" type="presParOf" srcId="{5DA95EDC-4113-4C9E-BBAA-3490E39A8D10}" destId="{ADEA04A7-F56C-49F5-B43F-96FAB569F2D9}" srcOrd="1" destOrd="0" presId="urn:microsoft.com/office/officeart/2005/8/layout/pyramid1"/>
    <dgm:cxn modelId="{0E85675D-4B61-4DFC-BC17-C39B686C8515}" type="presParOf" srcId="{ADEA04A7-F56C-49F5-B43F-96FAB569F2D9}" destId="{E49A85CC-CB22-4B46-A414-48325E35DE97}" srcOrd="0" destOrd="0" presId="urn:microsoft.com/office/officeart/2005/8/layout/pyramid1"/>
    <dgm:cxn modelId="{40663439-A5EF-4D1F-BF92-DE6C7866AF60}" type="presParOf" srcId="{ADEA04A7-F56C-49F5-B43F-96FAB569F2D9}" destId="{199B4911-3E37-47E4-BE7A-63A4555504BF}" srcOrd="1" destOrd="0" presId="urn:microsoft.com/office/officeart/2005/8/layout/pyramid1"/>
    <dgm:cxn modelId="{F4A625D9-480C-4323-9D5C-02558453174B}" type="presParOf" srcId="{5DA95EDC-4113-4C9E-BBAA-3490E39A8D10}" destId="{51BA3640-1662-4A61-8FE6-DA2FB605F0DF}" srcOrd="2" destOrd="0" presId="urn:microsoft.com/office/officeart/2005/8/layout/pyramid1"/>
    <dgm:cxn modelId="{B1EE93EF-A4EE-467C-B266-0E7AE121CC5B}" type="presParOf" srcId="{51BA3640-1662-4A61-8FE6-DA2FB605F0DF}" destId="{B215EE30-2380-4705-8F1A-9A1C29678018}" srcOrd="0" destOrd="0" presId="urn:microsoft.com/office/officeart/2005/8/layout/pyramid1"/>
    <dgm:cxn modelId="{FE57CCA6-B042-4B5D-A9C8-19486051A689}" type="presParOf" srcId="{51BA3640-1662-4A61-8FE6-DA2FB605F0DF}" destId="{C7CCAA07-0E56-442C-8BA2-B7664C0335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24A92-86A7-43E0-A8BB-4DF7AC7B036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AE6CDA4-B4AD-4FDE-8B68-1E6C34E49135}">
      <dgm:prSet phldrT="[Tekst]"/>
      <dgm:spPr>
        <a:solidFill>
          <a:srgbClr val="92D050"/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Prazna</a:t>
          </a:r>
          <a:r>
            <a:rPr lang="hr-HR" b="1" baseline="0" dirty="0" smtClean="0">
              <a:solidFill>
                <a:schemeClr val="tx1"/>
              </a:solidFill>
            </a:rPr>
            <a:t> državna blagajna.</a:t>
          </a:r>
          <a:endParaRPr lang="hr-HR" b="1" dirty="0">
            <a:solidFill>
              <a:schemeClr val="tx1"/>
            </a:solidFill>
          </a:endParaRPr>
        </a:p>
      </dgm:t>
    </dgm:pt>
    <dgm:pt modelId="{FABE80AA-8906-40FD-8CD9-ACEAD692BA28}" type="parTrans" cxnId="{7D0DF3F2-A2F3-4CF5-A147-79408A418DB5}">
      <dgm:prSet/>
      <dgm:spPr/>
      <dgm:t>
        <a:bodyPr/>
        <a:lstStyle/>
        <a:p>
          <a:endParaRPr lang="hr-HR"/>
        </a:p>
      </dgm:t>
    </dgm:pt>
    <dgm:pt modelId="{F2E4AA32-CEB0-48B8-BD76-FDCDF975BA4C}" type="sibTrans" cxnId="{7D0DF3F2-A2F3-4CF5-A147-79408A418DB5}">
      <dgm:prSet/>
      <dgm:spPr/>
      <dgm:t>
        <a:bodyPr/>
        <a:lstStyle/>
        <a:p>
          <a:endParaRPr lang="hr-HR"/>
        </a:p>
      </dgm:t>
    </dgm:pt>
    <dgm:pt modelId="{0D22C3DF-EFC1-44D0-A4FA-1BA0D31EFB9F}">
      <dgm:prSet phldrT="[Teks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Francuska vodi skupe ratove.</a:t>
          </a:r>
          <a:endParaRPr lang="hr-HR" b="1" dirty="0">
            <a:solidFill>
              <a:schemeClr val="tx1"/>
            </a:solidFill>
          </a:endParaRPr>
        </a:p>
      </dgm:t>
    </dgm:pt>
    <dgm:pt modelId="{6638D53D-641D-405B-A94F-2E27EA31B206}" type="parTrans" cxnId="{289715EB-0E26-44B5-9C7D-F5E13194DEBA}">
      <dgm:prSet/>
      <dgm:spPr/>
      <dgm:t>
        <a:bodyPr/>
        <a:lstStyle/>
        <a:p>
          <a:endParaRPr lang="hr-HR"/>
        </a:p>
      </dgm:t>
    </dgm:pt>
    <dgm:pt modelId="{DAD0DD69-5194-4765-87A3-15B76F4A8328}" type="sibTrans" cxnId="{289715EB-0E26-44B5-9C7D-F5E13194DEBA}">
      <dgm:prSet/>
      <dgm:spPr/>
      <dgm:t>
        <a:bodyPr/>
        <a:lstStyle/>
        <a:p>
          <a:endParaRPr lang="hr-HR"/>
        </a:p>
      </dgm:t>
    </dgm:pt>
    <dgm:pt modelId="{EC2C3EC3-67F1-4CF9-BBCB-1B20DB78CA8E}">
      <dgm:prSet phldrT="[Teks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Kralj i kraljica žive raskošno.</a:t>
          </a:r>
          <a:endParaRPr lang="hr-HR" b="1" dirty="0">
            <a:solidFill>
              <a:schemeClr val="tx1"/>
            </a:solidFill>
          </a:endParaRPr>
        </a:p>
      </dgm:t>
    </dgm:pt>
    <dgm:pt modelId="{CECC93B6-83C1-4BDD-8042-6D321CDE23D2}" type="parTrans" cxnId="{04E412F9-B2EC-4E6C-A344-615730917C51}">
      <dgm:prSet/>
      <dgm:spPr/>
      <dgm:t>
        <a:bodyPr/>
        <a:lstStyle/>
        <a:p>
          <a:endParaRPr lang="hr-HR"/>
        </a:p>
      </dgm:t>
    </dgm:pt>
    <dgm:pt modelId="{7977C7CC-DF56-4EBF-8796-A4F5A0F564AE}" type="sibTrans" cxnId="{04E412F9-B2EC-4E6C-A344-615730917C51}">
      <dgm:prSet/>
      <dgm:spPr/>
      <dgm:t>
        <a:bodyPr/>
        <a:lstStyle/>
        <a:p>
          <a:endParaRPr lang="hr-HR"/>
        </a:p>
      </dgm:t>
    </dgm:pt>
    <dgm:pt modelId="{10505A7A-F871-4C9B-B473-ADAE0B35BD42}">
      <dgm:prSet phldrT="[Teks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Godine slabog uroda – glad.</a:t>
          </a:r>
          <a:endParaRPr lang="hr-HR" dirty="0"/>
        </a:p>
      </dgm:t>
    </dgm:pt>
    <dgm:pt modelId="{07C628F2-B0B8-4FCD-B035-9E15BDD61C23}" type="parTrans" cxnId="{E6C86DA6-CB47-4AA8-A96A-0A5CCC898BE7}">
      <dgm:prSet/>
      <dgm:spPr/>
      <dgm:t>
        <a:bodyPr/>
        <a:lstStyle/>
        <a:p>
          <a:endParaRPr lang="hr-HR"/>
        </a:p>
      </dgm:t>
    </dgm:pt>
    <dgm:pt modelId="{72C56A6C-9FFE-4DD7-A30F-11839574D299}" type="sibTrans" cxnId="{E6C86DA6-CB47-4AA8-A96A-0A5CCC898BE7}">
      <dgm:prSet/>
      <dgm:spPr/>
      <dgm:t>
        <a:bodyPr/>
        <a:lstStyle/>
        <a:p>
          <a:endParaRPr lang="hr-HR"/>
        </a:p>
      </dgm:t>
    </dgm:pt>
    <dgm:pt modelId="{71161716-84EA-42B9-889C-DDA54D9FF9D5}">
      <dgm:prSet phldrT="[Teks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Francuska pomaže Amerikancima.</a:t>
          </a:r>
          <a:endParaRPr lang="hr-HR" b="1" dirty="0">
            <a:solidFill>
              <a:schemeClr val="tx1"/>
            </a:solidFill>
          </a:endParaRPr>
        </a:p>
      </dgm:t>
    </dgm:pt>
    <dgm:pt modelId="{F1C8D999-6A3D-4176-B552-F3D87453D002}" type="parTrans" cxnId="{8B6B758F-D0C0-4C24-9227-F95B2E7DFFA5}">
      <dgm:prSet/>
      <dgm:spPr/>
      <dgm:t>
        <a:bodyPr/>
        <a:lstStyle/>
        <a:p>
          <a:endParaRPr lang="hr-HR"/>
        </a:p>
      </dgm:t>
    </dgm:pt>
    <dgm:pt modelId="{7DA36074-9301-4983-BA66-60E04DC678B4}" type="sibTrans" cxnId="{8B6B758F-D0C0-4C24-9227-F95B2E7DFFA5}">
      <dgm:prSet/>
      <dgm:spPr/>
      <dgm:t>
        <a:bodyPr/>
        <a:lstStyle/>
        <a:p>
          <a:endParaRPr lang="hr-HR"/>
        </a:p>
      </dgm:t>
    </dgm:pt>
    <dgm:pt modelId="{BC0F88C6-E5F0-4F7F-A97B-904CE352E918}" type="pres">
      <dgm:prSet presAssocID="{79924A92-86A7-43E0-A8BB-4DF7AC7B03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9FE208-69BB-4CC3-A210-7F29B7511E95}" type="pres">
      <dgm:prSet presAssocID="{79924A92-86A7-43E0-A8BB-4DF7AC7B036D}" presName="matrix" presStyleCnt="0"/>
      <dgm:spPr/>
    </dgm:pt>
    <dgm:pt modelId="{33C580FD-461A-4D16-A4F5-2C0439766194}" type="pres">
      <dgm:prSet presAssocID="{79924A92-86A7-43E0-A8BB-4DF7AC7B036D}" presName="tile1" presStyleLbl="node1" presStyleIdx="0" presStyleCnt="4"/>
      <dgm:spPr/>
      <dgm:t>
        <a:bodyPr/>
        <a:lstStyle/>
        <a:p>
          <a:endParaRPr lang="hr-HR"/>
        </a:p>
      </dgm:t>
    </dgm:pt>
    <dgm:pt modelId="{D048C563-40A5-41FC-98E9-BA5C52CB7676}" type="pres">
      <dgm:prSet presAssocID="{79924A92-86A7-43E0-A8BB-4DF7AC7B03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843D0F-9DDE-4660-B44C-5822E34D754D}" type="pres">
      <dgm:prSet presAssocID="{79924A92-86A7-43E0-A8BB-4DF7AC7B036D}" presName="tile2" presStyleLbl="node1" presStyleIdx="1" presStyleCnt="4"/>
      <dgm:spPr/>
      <dgm:t>
        <a:bodyPr/>
        <a:lstStyle/>
        <a:p>
          <a:endParaRPr lang="hr-HR"/>
        </a:p>
      </dgm:t>
    </dgm:pt>
    <dgm:pt modelId="{CF603B71-B6BC-46C0-8DD3-B7E314B24187}" type="pres">
      <dgm:prSet presAssocID="{79924A92-86A7-43E0-A8BB-4DF7AC7B03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7E0156-7A3D-445B-B92C-5326EF2693A7}" type="pres">
      <dgm:prSet presAssocID="{79924A92-86A7-43E0-A8BB-4DF7AC7B036D}" presName="tile3" presStyleLbl="node1" presStyleIdx="2" presStyleCnt="4"/>
      <dgm:spPr/>
      <dgm:t>
        <a:bodyPr/>
        <a:lstStyle/>
        <a:p>
          <a:endParaRPr lang="hr-HR"/>
        </a:p>
      </dgm:t>
    </dgm:pt>
    <dgm:pt modelId="{03731AC6-CA21-4525-973E-3C594A1770AC}" type="pres">
      <dgm:prSet presAssocID="{79924A92-86A7-43E0-A8BB-4DF7AC7B03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B14ED3-B683-4DD8-B8B4-3F0745243428}" type="pres">
      <dgm:prSet presAssocID="{79924A92-86A7-43E0-A8BB-4DF7AC7B036D}" presName="tile4" presStyleLbl="node1" presStyleIdx="3" presStyleCnt="4"/>
      <dgm:spPr/>
      <dgm:t>
        <a:bodyPr/>
        <a:lstStyle/>
        <a:p>
          <a:endParaRPr lang="hr-HR"/>
        </a:p>
      </dgm:t>
    </dgm:pt>
    <dgm:pt modelId="{45E9CA96-07F6-4E59-846F-05171718E9A5}" type="pres">
      <dgm:prSet presAssocID="{79924A92-86A7-43E0-A8BB-4DF7AC7B03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FDF0D7-8E45-4CEA-8CAD-D35A13A6AFCA}" type="pres">
      <dgm:prSet presAssocID="{79924A92-86A7-43E0-A8BB-4DF7AC7B036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04E412F9-B2EC-4E6C-A344-615730917C51}" srcId="{0AE6CDA4-B4AD-4FDE-8B68-1E6C34E49135}" destId="{EC2C3EC3-67F1-4CF9-BBCB-1B20DB78CA8E}" srcOrd="1" destOrd="0" parTransId="{CECC93B6-83C1-4BDD-8042-6D321CDE23D2}" sibTransId="{7977C7CC-DF56-4EBF-8796-A4F5A0F564AE}"/>
    <dgm:cxn modelId="{CDD5AECA-5B93-445D-9A94-E8E0E366F994}" type="presOf" srcId="{0AE6CDA4-B4AD-4FDE-8B68-1E6C34E49135}" destId="{8FFDF0D7-8E45-4CEA-8CAD-D35A13A6AFCA}" srcOrd="0" destOrd="0" presId="urn:microsoft.com/office/officeart/2005/8/layout/matrix1"/>
    <dgm:cxn modelId="{7E2758F4-85AC-45DA-9F66-F39608DF8F8E}" type="presOf" srcId="{71161716-84EA-42B9-889C-DDA54D9FF9D5}" destId="{45E9CA96-07F6-4E59-846F-05171718E9A5}" srcOrd="1" destOrd="0" presId="urn:microsoft.com/office/officeart/2005/8/layout/matrix1"/>
    <dgm:cxn modelId="{B541C143-9000-4BDB-818C-63B7AE783495}" type="presOf" srcId="{71161716-84EA-42B9-889C-DDA54D9FF9D5}" destId="{9FB14ED3-B683-4DD8-B8B4-3F0745243428}" srcOrd="0" destOrd="0" presId="urn:microsoft.com/office/officeart/2005/8/layout/matrix1"/>
    <dgm:cxn modelId="{FF7499EE-94A8-4968-9DFE-F24FA0D4E598}" type="presOf" srcId="{10505A7A-F871-4C9B-B473-ADAE0B35BD42}" destId="{03731AC6-CA21-4525-973E-3C594A1770AC}" srcOrd="1" destOrd="0" presId="urn:microsoft.com/office/officeart/2005/8/layout/matrix1"/>
    <dgm:cxn modelId="{B4106354-B8DB-4F29-B85D-585A8768B8A4}" type="presOf" srcId="{10505A7A-F871-4C9B-B473-ADAE0B35BD42}" destId="{9B7E0156-7A3D-445B-B92C-5326EF2693A7}" srcOrd="0" destOrd="0" presId="urn:microsoft.com/office/officeart/2005/8/layout/matrix1"/>
    <dgm:cxn modelId="{9286670F-A42D-4B1B-87C1-5BEB858AC332}" type="presOf" srcId="{EC2C3EC3-67F1-4CF9-BBCB-1B20DB78CA8E}" destId="{CF603B71-B6BC-46C0-8DD3-B7E314B24187}" srcOrd="1" destOrd="0" presId="urn:microsoft.com/office/officeart/2005/8/layout/matrix1"/>
    <dgm:cxn modelId="{289715EB-0E26-44B5-9C7D-F5E13194DEBA}" srcId="{0AE6CDA4-B4AD-4FDE-8B68-1E6C34E49135}" destId="{0D22C3DF-EFC1-44D0-A4FA-1BA0D31EFB9F}" srcOrd="0" destOrd="0" parTransId="{6638D53D-641D-405B-A94F-2E27EA31B206}" sibTransId="{DAD0DD69-5194-4765-87A3-15B76F4A8328}"/>
    <dgm:cxn modelId="{8B6B758F-D0C0-4C24-9227-F95B2E7DFFA5}" srcId="{0AE6CDA4-B4AD-4FDE-8B68-1E6C34E49135}" destId="{71161716-84EA-42B9-889C-DDA54D9FF9D5}" srcOrd="3" destOrd="0" parTransId="{F1C8D999-6A3D-4176-B552-F3D87453D002}" sibTransId="{7DA36074-9301-4983-BA66-60E04DC678B4}"/>
    <dgm:cxn modelId="{26C7B13A-06C3-4301-B28A-26727F2E773E}" type="presOf" srcId="{0D22C3DF-EFC1-44D0-A4FA-1BA0D31EFB9F}" destId="{D048C563-40A5-41FC-98E9-BA5C52CB7676}" srcOrd="1" destOrd="0" presId="urn:microsoft.com/office/officeart/2005/8/layout/matrix1"/>
    <dgm:cxn modelId="{72736853-996C-4675-9764-8123CA195ADA}" type="presOf" srcId="{79924A92-86A7-43E0-A8BB-4DF7AC7B036D}" destId="{BC0F88C6-E5F0-4F7F-A97B-904CE352E918}" srcOrd="0" destOrd="0" presId="urn:microsoft.com/office/officeart/2005/8/layout/matrix1"/>
    <dgm:cxn modelId="{E6C86DA6-CB47-4AA8-A96A-0A5CCC898BE7}" srcId="{0AE6CDA4-B4AD-4FDE-8B68-1E6C34E49135}" destId="{10505A7A-F871-4C9B-B473-ADAE0B35BD42}" srcOrd="2" destOrd="0" parTransId="{07C628F2-B0B8-4FCD-B035-9E15BDD61C23}" sibTransId="{72C56A6C-9FFE-4DD7-A30F-11839574D299}"/>
    <dgm:cxn modelId="{2C1072CE-699A-4A0B-B084-A257F6D0961E}" type="presOf" srcId="{0D22C3DF-EFC1-44D0-A4FA-1BA0D31EFB9F}" destId="{33C580FD-461A-4D16-A4F5-2C0439766194}" srcOrd="0" destOrd="0" presId="urn:microsoft.com/office/officeart/2005/8/layout/matrix1"/>
    <dgm:cxn modelId="{7D0DF3F2-A2F3-4CF5-A147-79408A418DB5}" srcId="{79924A92-86A7-43E0-A8BB-4DF7AC7B036D}" destId="{0AE6CDA4-B4AD-4FDE-8B68-1E6C34E49135}" srcOrd="0" destOrd="0" parTransId="{FABE80AA-8906-40FD-8CD9-ACEAD692BA28}" sibTransId="{F2E4AA32-CEB0-48B8-BD76-FDCDF975BA4C}"/>
    <dgm:cxn modelId="{BE654C2C-1D79-4164-9E9C-087823615E9D}" type="presOf" srcId="{EC2C3EC3-67F1-4CF9-BBCB-1B20DB78CA8E}" destId="{6E843D0F-9DDE-4660-B44C-5822E34D754D}" srcOrd="0" destOrd="0" presId="urn:microsoft.com/office/officeart/2005/8/layout/matrix1"/>
    <dgm:cxn modelId="{EB8E8A82-9E94-4CC0-AB19-EEB8FD01DCAF}" type="presParOf" srcId="{BC0F88C6-E5F0-4F7F-A97B-904CE352E918}" destId="{6B9FE208-69BB-4CC3-A210-7F29B7511E95}" srcOrd="0" destOrd="0" presId="urn:microsoft.com/office/officeart/2005/8/layout/matrix1"/>
    <dgm:cxn modelId="{ED924A35-434A-419C-A7EF-DA8D12291441}" type="presParOf" srcId="{6B9FE208-69BB-4CC3-A210-7F29B7511E95}" destId="{33C580FD-461A-4D16-A4F5-2C0439766194}" srcOrd="0" destOrd="0" presId="urn:microsoft.com/office/officeart/2005/8/layout/matrix1"/>
    <dgm:cxn modelId="{CF2B764A-D92B-4897-828C-FD7DAE7D118C}" type="presParOf" srcId="{6B9FE208-69BB-4CC3-A210-7F29B7511E95}" destId="{D048C563-40A5-41FC-98E9-BA5C52CB7676}" srcOrd="1" destOrd="0" presId="urn:microsoft.com/office/officeart/2005/8/layout/matrix1"/>
    <dgm:cxn modelId="{C6FEBA19-1AB7-4ACE-99A5-B9374B7D6587}" type="presParOf" srcId="{6B9FE208-69BB-4CC3-A210-7F29B7511E95}" destId="{6E843D0F-9DDE-4660-B44C-5822E34D754D}" srcOrd="2" destOrd="0" presId="urn:microsoft.com/office/officeart/2005/8/layout/matrix1"/>
    <dgm:cxn modelId="{D83C27C4-EB60-487D-96E3-78BD54AAFE33}" type="presParOf" srcId="{6B9FE208-69BB-4CC3-A210-7F29B7511E95}" destId="{CF603B71-B6BC-46C0-8DD3-B7E314B24187}" srcOrd="3" destOrd="0" presId="urn:microsoft.com/office/officeart/2005/8/layout/matrix1"/>
    <dgm:cxn modelId="{CFE1FE5E-BCBE-4D0A-85B3-4AA9204CF264}" type="presParOf" srcId="{6B9FE208-69BB-4CC3-A210-7F29B7511E95}" destId="{9B7E0156-7A3D-445B-B92C-5326EF2693A7}" srcOrd="4" destOrd="0" presId="urn:microsoft.com/office/officeart/2005/8/layout/matrix1"/>
    <dgm:cxn modelId="{2CFB66C3-CD26-4D26-B9E1-79FDF61BB379}" type="presParOf" srcId="{6B9FE208-69BB-4CC3-A210-7F29B7511E95}" destId="{03731AC6-CA21-4525-973E-3C594A1770AC}" srcOrd="5" destOrd="0" presId="urn:microsoft.com/office/officeart/2005/8/layout/matrix1"/>
    <dgm:cxn modelId="{E145BC37-FC3B-42AE-B501-C2F83396C0AD}" type="presParOf" srcId="{6B9FE208-69BB-4CC3-A210-7F29B7511E95}" destId="{9FB14ED3-B683-4DD8-B8B4-3F0745243428}" srcOrd="6" destOrd="0" presId="urn:microsoft.com/office/officeart/2005/8/layout/matrix1"/>
    <dgm:cxn modelId="{48D3E61D-C899-4A90-8F8D-8415FA8F2634}" type="presParOf" srcId="{6B9FE208-69BB-4CC3-A210-7F29B7511E95}" destId="{45E9CA96-07F6-4E59-846F-05171718E9A5}" srcOrd="7" destOrd="0" presId="urn:microsoft.com/office/officeart/2005/8/layout/matrix1"/>
    <dgm:cxn modelId="{894B6944-5369-48E9-BAD8-F662E2CCBC51}" type="presParOf" srcId="{BC0F88C6-E5F0-4F7F-A97B-904CE352E918}" destId="{8FFDF0D7-8E45-4CEA-8CAD-D35A13A6AF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1F769-E5D9-4274-99A2-061C8620C658}" type="doc">
      <dgm:prSet loTypeId="urn:microsoft.com/office/officeart/2005/8/layout/hChevron3" loCatId="process" qsTypeId="urn:microsoft.com/office/officeart/2005/8/quickstyle/3d3" qsCatId="3D" csTypeId="urn:microsoft.com/office/officeart/2005/8/colors/accent1_2" csCatId="accent1" phldr="1"/>
      <dgm:spPr/>
    </dgm:pt>
    <dgm:pt modelId="{69D21056-9EDC-4161-98D1-91E1E41871AF}">
      <dgm:prSet phldrT="[Tekst]"/>
      <dgm:spPr>
        <a:solidFill>
          <a:schemeClr val="bg2"/>
        </a:solidFill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1788.</a:t>
          </a:r>
          <a:r>
            <a:rPr lang="hr-HR" dirty="0" smtClean="0"/>
            <a:t> </a:t>
          </a:r>
          <a:endParaRPr lang="hr-HR" dirty="0"/>
        </a:p>
      </dgm:t>
    </dgm:pt>
    <dgm:pt modelId="{C93ED9F6-824E-48D4-9344-7656D7178913}" type="parTrans" cxnId="{FA912C7E-E2C4-4D29-89EE-EF3832E390F8}">
      <dgm:prSet/>
      <dgm:spPr/>
      <dgm:t>
        <a:bodyPr/>
        <a:lstStyle/>
        <a:p>
          <a:endParaRPr lang="hr-HR"/>
        </a:p>
      </dgm:t>
    </dgm:pt>
    <dgm:pt modelId="{5A55C72E-904F-443E-9FC0-E2FF01A06F61}" type="sibTrans" cxnId="{FA912C7E-E2C4-4D29-89EE-EF3832E390F8}">
      <dgm:prSet/>
      <dgm:spPr/>
      <dgm:t>
        <a:bodyPr/>
        <a:lstStyle/>
        <a:p>
          <a:endParaRPr lang="hr-HR"/>
        </a:p>
      </dgm:t>
    </dgm:pt>
    <dgm:pt modelId="{50A2811E-ED4B-409C-BA72-800421B5D5AD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1789.</a:t>
          </a:r>
          <a:endParaRPr lang="hr-HR" dirty="0">
            <a:solidFill>
              <a:schemeClr val="tx1"/>
            </a:solidFill>
          </a:endParaRPr>
        </a:p>
      </dgm:t>
    </dgm:pt>
    <dgm:pt modelId="{FD2BABFB-E370-4F72-8D5F-170DA4F00BE8}" type="parTrans" cxnId="{DF41074C-5172-4AF1-8B42-3D0D4E6F5B57}">
      <dgm:prSet/>
      <dgm:spPr/>
      <dgm:t>
        <a:bodyPr/>
        <a:lstStyle/>
        <a:p>
          <a:endParaRPr lang="hr-HR"/>
        </a:p>
      </dgm:t>
    </dgm:pt>
    <dgm:pt modelId="{C4FA8D44-B66B-4207-91B2-0EEC2F1A2B17}" type="sibTrans" cxnId="{DF41074C-5172-4AF1-8B42-3D0D4E6F5B57}">
      <dgm:prSet/>
      <dgm:spPr/>
      <dgm:t>
        <a:bodyPr/>
        <a:lstStyle/>
        <a:p>
          <a:endParaRPr lang="hr-HR"/>
        </a:p>
      </dgm:t>
    </dgm:pt>
    <dgm:pt modelId="{D42A1860-F187-403A-A114-DDE6145D5962}">
      <dgm:prSet phldrT="[Teks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1790.</a:t>
          </a:r>
          <a:endParaRPr lang="hr-HR" dirty="0">
            <a:solidFill>
              <a:schemeClr val="tx1"/>
            </a:solidFill>
          </a:endParaRPr>
        </a:p>
      </dgm:t>
    </dgm:pt>
    <dgm:pt modelId="{978A7735-462B-45C8-BEF8-0593D82FEBBF}" type="parTrans" cxnId="{D6A8636D-566A-4780-956E-7911B2568BBB}">
      <dgm:prSet/>
      <dgm:spPr/>
      <dgm:t>
        <a:bodyPr/>
        <a:lstStyle/>
        <a:p>
          <a:endParaRPr lang="hr-HR"/>
        </a:p>
      </dgm:t>
    </dgm:pt>
    <dgm:pt modelId="{D390EC7C-DE86-4F45-B71C-9BAD72651318}" type="sibTrans" cxnId="{D6A8636D-566A-4780-956E-7911B2568BBB}">
      <dgm:prSet/>
      <dgm:spPr/>
      <dgm:t>
        <a:bodyPr/>
        <a:lstStyle/>
        <a:p>
          <a:endParaRPr lang="hr-HR"/>
        </a:p>
      </dgm:t>
    </dgm:pt>
    <dgm:pt modelId="{6E9BC99C-EA54-45B5-85FF-632124155FB0}" type="pres">
      <dgm:prSet presAssocID="{43E1F769-E5D9-4274-99A2-061C8620C658}" presName="Name0" presStyleCnt="0">
        <dgm:presLayoutVars>
          <dgm:dir/>
          <dgm:resizeHandles val="exact"/>
        </dgm:presLayoutVars>
      </dgm:prSet>
      <dgm:spPr/>
    </dgm:pt>
    <dgm:pt modelId="{399DC06D-52AA-4D17-98D7-C390F0F1EE9B}" type="pres">
      <dgm:prSet presAssocID="{69D21056-9EDC-4161-98D1-91E1E41871A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38CCF7-584E-4251-A391-909849B46CF8}" type="pres">
      <dgm:prSet presAssocID="{5A55C72E-904F-443E-9FC0-E2FF01A06F61}" presName="parSpace" presStyleCnt="0"/>
      <dgm:spPr/>
    </dgm:pt>
    <dgm:pt modelId="{81D9E11D-85B5-46F3-9635-B35F9876C6C5}" type="pres">
      <dgm:prSet presAssocID="{50A2811E-ED4B-409C-BA72-800421B5D5AD}" presName="parTxOnly" presStyleLbl="node1" presStyleIdx="1" presStyleCnt="3" custLinFactNeighborX="10563" custLinFactNeighborY="-4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70248F-9EE4-4C2A-8283-832DE03927CE}" type="pres">
      <dgm:prSet presAssocID="{C4FA8D44-B66B-4207-91B2-0EEC2F1A2B17}" presName="parSpace" presStyleCnt="0"/>
      <dgm:spPr/>
    </dgm:pt>
    <dgm:pt modelId="{16E4A2D3-ECBF-478B-A349-8F81284322DB}" type="pres">
      <dgm:prSet presAssocID="{D42A1860-F187-403A-A114-DDE6145D596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46108CC-462F-4AD1-9E7A-F77F377F35B7}" type="presOf" srcId="{50A2811E-ED4B-409C-BA72-800421B5D5AD}" destId="{81D9E11D-85B5-46F3-9635-B35F9876C6C5}" srcOrd="0" destOrd="0" presId="urn:microsoft.com/office/officeart/2005/8/layout/hChevron3"/>
    <dgm:cxn modelId="{D6A8636D-566A-4780-956E-7911B2568BBB}" srcId="{43E1F769-E5D9-4274-99A2-061C8620C658}" destId="{D42A1860-F187-403A-A114-DDE6145D5962}" srcOrd="2" destOrd="0" parTransId="{978A7735-462B-45C8-BEF8-0593D82FEBBF}" sibTransId="{D390EC7C-DE86-4F45-B71C-9BAD72651318}"/>
    <dgm:cxn modelId="{FA912C7E-E2C4-4D29-89EE-EF3832E390F8}" srcId="{43E1F769-E5D9-4274-99A2-061C8620C658}" destId="{69D21056-9EDC-4161-98D1-91E1E41871AF}" srcOrd="0" destOrd="0" parTransId="{C93ED9F6-824E-48D4-9344-7656D7178913}" sibTransId="{5A55C72E-904F-443E-9FC0-E2FF01A06F61}"/>
    <dgm:cxn modelId="{DF41074C-5172-4AF1-8B42-3D0D4E6F5B57}" srcId="{43E1F769-E5D9-4274-99A2-061C8620C658}" destId="{50A2811E-ED4B-409C-BA72-800421B5D5AD}" srcOrd="1" destOrd="0" parTransId="{FD2BABFB-E370-4F72-8D5F-170DA4F00BE8}" sibTransId="{C4FA8D44-B66B-4207-91B2-0EEC2F1A2B17}"/>
    <dgm:cxn modelId="{4FA5E36D-A31D-4C65-A078-8B010FF1A3E9}" type="presOf" srcId="{43E1F769-E5D9-4274-99A2-061C8620C658}" destId="{6E9BC99C-EA54-45B5-85FF-632124155FB0}" srcOrd="0" destOrd="0" presId="urn:microsoft.com/office/officeart/2005/8/layout/hChevron3"/>
    <dgm:cxn modelId="{342FD0B1-82D5-49B4-920E-0CFB4625DEBA}" type="presOf" srcId="{69D21056-9EDC-4161-98D1-91E1E41871AF}" destId="{399DC06D-52AA-4D17-98D7-C390F0F1EE9B}" srcOrd="0" destOrd="0" presId="urn:microsoft.com/office/officeart/2005/8/layout/hChevron3"/>
    <dgm:cxn modelId="{3C5D9F33-F36D-4808-9D41-75FEE04ECA5D}" type="presOf" srcId="{D42A1860-F187-403A-A114-DDE6145D5962}" destId="{16E4A2D3-ECBF-478B-A349-8F81284322DB}" srcOrd="0" destOrd="0" presId="urn:microsoft.com/office/officeart/2005/8/layout/hChevron3"/>
    <dgm:cxn modelId="{2D1469A6-1661-4941-A7A9-6FF018EFE129}" type="presParOf" srcId="{6E9BC99C-EA54-45B5-85FF-632124155FB0}" destId="{399DC06D-52AA-4D17-98D7-C390F0F1EE9B}" srcOrd="0" destOrd="0" presId="urn:microsoft.com/office/officeart/2005/8/layout/hChevron3"/>
    <dgm:cxn modelId="{FAD7FD72-62CF-4740-9CA3-505BACDFD61E}" type="presParOf" srcId="{6E9BC99C-EA54-45B5-85FF-632124155FB0}" destId="{D538CCF7-584E-4251-A391-909849B46CF8}" srcOrd="1" destOrd="0" presId="urn:microsoft.com/office/officeart/2005/8/layout/hChevron3"/>
    <dgm:cxn modelId="{792AABD0-F7A5-43FD-A8B5-2B8A175FAB1C}" type="presParOf" srcId="{6E9BC99C-EA54-45B5-85FF-632124155FB0}" destId="{81D9E11D-85B5-46F3-9635-B35F9876C6C5}" srcOrd="2" destOrd="0" presId="urn:microsoft.com/office/officeart/2005/8/layout/hChevron3"/>
    <dgm:cxn modelId="{D022ED1E-1A56-42D3-B99C-708F343F2C4E}" type="presParOf" srcId="{6E9BC99C-EA54-45B5-85FF-632124155FB0}" destId="{CF70248F-9EE4-4C2A-8283-832DE03927CE}" srcOrd="3" destOrd="0" presId="urn:microsoft.com/office/officeart/2005/8/layout/hChevron3"/>
    <dgm:cxn modelId="{78992B43-07F6-40C3-9EEC-05566AB46386}" type="presParOf" srcId="{6E9BC99C-EA54-45B5-85FF-632124155FB0}" destId="{16E4A2D3-ECBF-478B-A349-8F81284322D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546AA-7D5D-4367-809A-610E4AC658DB}">
      <dsp:nvSpPr>
        <dsp:cNvPr id="0" name=""/>
        <dsp:cNvSpPr/>
      </dsp:nvSpPr>
      <dsp:spPr>
        <a:xfrm>
          <a:off x="2455023" y="0"/>
          <a:ext cx="706576" cy="615989"/>
        </a:xfrm>
        <a:prstGeom prst="trapezoid">
          <a:avLst>
            <a:gd name="adj" fmla="val 573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r>
            <a:rPr lang="hr-HR" sz="1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stalež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svećenici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023" y="0"/>
        <a:ext cx="706576" cy="615989"/>
      </dsp:txXfrm>
    </dsp:sp>
    <dsp:sp modelId="{E49A85CC-CB22-4B46-A414-48325E35DE97}">
      <dsp:nvSpPr>
        <dsp:cNvPr id="0" name=""/>
        <dsp:cNvSpPr/>
      </dsp:nvSpPr>
      <dsp:spPr>
        <a:xfrm>
          <a:off x="1895932" y="615989"/>
          <a:ext cx="1824759" cy="974826"/>
        </a:xfrm>
        <a:prstGeom prst="trapezoid">
          <a:avLst>
            <a:gd name="adj" fmla="val 573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  <a:r>
            <a:rPr lang="hr-HR" sz="1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stalež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plemići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5265" y="615989"/>
        <a:ext cx="1186093" cy="974826"/>
      </dsp:txXfrm>
    </dsp:sp>
    <dsp:sp modelId="{B215EE30-2380-4705-8F1A-9A1C29678018}">
      <dsp:nvSpPr>
        <dsp:cNvPr id="0" name=""/>
        <dsp:cNvSpPr/>
      </dsp:nvSpPr>
      <dsp:spPr>
        <a:xfrm>
          <a:off x="0" y="1590815"/>
          <a:ext cx="5616624" cy="3305728"/>
        </a:xfrm>
        <a:prstGeom prst="trapezoid">
          <a:avLst>
            <a:gd name="adj" fmla="val 573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stalež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seljaci, građani</a:t>
          </a:r>
          <a:endParaRPr lang="hr-HR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2909" y="1590815"/>
        <a:ext cx="3650805" cy="3305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80FD-461A-4D16-A4F5-2C0439766194}">
      <dsp:nvSpPr>
        <dsp:cNvPr id="0" name=""/>
        <dsp:cNvSpPr/>
      </dsp:nvSpPr>
      <dsp:spPr>
        <a:xfrm rot="16200000">
          <a:off x="114300" y="-114300"/>
          <a:ext cx="2095500" cy="2324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tx1"/>
              </a:solidFill>
            </a:rPr>
            <a:t>Francuska vodi skupe ratove.</a:t>
          </a:r>
          <a:endParaRPr lang="hr-HR" sz="1700" b="1" kern="1200" dirty="0">
            <a:solidFill>
              <a:schemeClr val="tx1"/>
            </a:solidFill>
          </a:endParaRPr>
        </a:p>
      </dsp:txBody>
      <dsp:txXfrm rot="5400000">
        <a:off x="0" y="0"/>
        <a:ext cx="2324100" cy="1571625"/>
      </dsp:txXfrm>
    </dsp:sp>
    <dsp:sp modelId="{6E843D0F-9DDE-4660-B44C-5822E34D754D}">
      <dsp:nvSpPr>
        <dsp:cNvPr id="0" name=""/>
        <dsp:cNvSpPr/>
      </dsp:nvSpPr>
      <dsp:spPr>
        <a:xfrm>
          <a:off x="2324100" y="0"/>
          <a:ext cx="2324100" cy="2095500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tx1"/>
              </a:solidFill>
            </a:rPr>
            <a:t>Kralj i kraljica žive raskošno.</a:t>
          </a:r>
          <a:endParaRPr lang="hr-HR" sz="1700" b="1" kern="1200" dirty="0">
            <a:solidFill>
              <a:schemeClr val="tx1"/>
            </a:solidFill>
          </a:endParaRPr>
        </a:p>
      </dsp:txBody>
      <dsp:txXfrm>
        <a:off x="2324100" y="0"/>
        <a:ext cx="2324100" cy="1571625"/>
      </dsp:txXfrm>
    </dsp:sp>
    <dsp:sp modelId="{9B7E0156-7A3D-445B-B92C-5326EF2693A7}">
      <dsp:nvSpPr>
        <dsp:cNvPr id="0" name=""/>
        <dsp:cNvSpPr/>
      </dsp:nvSpPr>
      <dsp:spPr>
        <a:xfrm rot="10800000">
          <a:off x="0" y="2095500"/>
          <a:ext cx="2324100" cy="2095500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Godine slabog uroda – glad.</a:t>
          </a:r>
          <a:endParaRPr lang="hr-HR" sz="1700" kern="1200" dirty="0"/>
        </a:p>
      </dsp:txBody>
      <dsp:txXfrm rot="10800000">
        <a:off x="0" y="2619374"/>
        <a:ext cx="2324100" cy="1571625"/>
      </dsp:txXfrm>
    </dsp:sp>
    <dsp:sp modelId="{9FB14ED3-B683-4DD8-B8B4-3F0745243428}">
      <dsp:nvSpPr>
        <dsp:cNvPr id="0" name=""/>
        <dsp:cNvSpPr/>
      </dsp:nvSpPr>
      <dsp:spPr>
        <a:xfrm rot="5400000">
          <a:off x="2438400" y="1981200"/>
          <a:ext cx="2095500" cy="2324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tx1"/>
              </a:solidFill>
            </a:rPr>
            <a:t>Francuska pomaže Amerikancima.</a:t>
          </a:r>
          <a:endParaRPr lang="hr-HR" sz="1700" b="1" kern="1200" dirty="0">
            <a:solidFill>
              <a:schemeClr val="tx1"/>
            </a:solidFill>
          </a:endParaRPr>
        </a:p>
      </dsp:txBody>
      <dsp:txXfrm rot="-5400000">
        <a:off x="2324100" y="2619374"/>
        <a:ext cx="2324100" cy="1571625"/>
      </dsp:txXfrm>
    </dsp:sp>
    <dsp:sp modelId="{8FFDF0D7-8E45-4CEA-8CAD-D35A13A6AFCA}">
      <dsp:nvSpPr>
        <dsp:cNvPr id="0" name=""/>
        <dsp:cNvSpPr/>
      </dsp:nvSpPr>
      <dsp:spPr>
        <a:xfrm>
          <a:off x="1626869" y="1571625"/>
          <a:ext cx="1394460" cy="104775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tx1"/>
              </a:solidFill>
            </a:rPr>
            <a:t>Prazna</a:t>
          </a:r>
          <a:r>
            <a:rPr lang="hr-HR" sz="1700" b="1" kern="1200" baseline="0" dirty="0" smtClean="0">
              <a:solidFill>
                <a:schemeClr val="tx1"/>
              </a:solidFill>
            </a:rPr>
            <a:t> državna blagajna.</a:t>
          </a:r>
          <a:endParaRPr lang="hr-HR" sz="1700" b="1" kern="1200" dirty="0">
            <a:solidFill>
              <a:schemeClr val="tx1"/>
            </a:solidFill>
          </a:endParaRPr>
        </a:p>
      </dsp:txBody>
      <dsp:txXfrm>
        <a:off x="1678016" y="1622772"/>
        <a:ext cx="1292166" cy="945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DC06D-52AA-4D17-98D7-C390F0F1EE9B}">
      <dsp:nvSpPr>
        <dsp:cNvPr id="0" name=""/>
        <dsp:cNvSpPr/>
      </dsp:nvSpPr>
      <dsp:spPr>
        <a:xfrm>
          <a:off x="3570" y="599617"/>
          <a:ext cx="3122592" cy="1249037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370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500" kern="1200" dirty="0" smtClean="0">
              <a:solidFill>
                <a:schemeClr val="tx1"/>
              </a:solidFill>
            </a:rPr>
            <a:t>1788.</a:t>
          </a:r>
          <a:r>
            <a:rPr lang="hr-HR" sz="5500" kern="1200" dirty="0" smtClean="0"/>
            <a:t> </a:t>
          </a:r>
          <a:endParaRPr lang="hr-HR" sz="5500" kern="1200" dirty="0"/>
        </a:p>
      </dsp:txBody>
      <dsp:txXfrm>
        <a:off x="3570" y="599617"/>
        <a:ext cx="2810333" cy="1249037"/>
      </dsp:txXfrm>
    </dsp:sp>
    <dsp:sp modelId="{81D9E11D-85B5-46F3-9635-B35F9876C6C5}">
      <dsp:nvSpPr>
        <dsp:cNvPr id="0" name=""/>
        <dsp:cNvSpPr/>
      </dsp:nvSpPr>
      <dsp:spPr>
        <a:xfrm>
          <a:off x="2567613" y="594546"/>
          <a:ext cx="3122592" cy="1249037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28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500" kern="1200" dirty="0" smtClean="0">
              <a:solidFill>
                <a:schemeClr val="tx1"/>
              </a:solidFill>
            </a:rPr>
            <a:t>1789.</a:t>
          </a:r>
          <a:endParaRPr lang="hr-HR" sz="5500" kern="1200" dirty="0">
            <a:solidFill>
              <a:schemeClr val="tx1"/>
            </a:solidFill>
          </a:endParaRPr>
        </a:p>
      </dsp:txBody>
      <dsp:txXfrm>
        <a:off x="3192132" y="594546"/>
        <a:ext cx="1873555" cy="1249037"/>
      </dsp:txXfrm>
    </dsp:sp>
    <dsp:sp modelId="{16E4A2D3-ECBF-478B-A349-8F81284322DB}">
      <dsp:nvSpPr>
        <dsp:cNvPr id="0" name=""/>
        <dsp:cNvSpPr/>
      </dsp:nvSpPr>
      <dsp:spPr>
        <a:xfrm>
          <a:off x="4999719" y="599617"/>
          <a:ext cx="3122592" cy="1249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28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500" kern="1200" dirty="0" smtClean="0">
              <a:solidFill>
                <a:schemeClr val="tx1"/>
              </a:solidFill>
            </a:rPr>
            <a:t>1790.</a:t>
          </a:r>
          <a:endParaRPr lang="hr-HR" sz="5500" kern="1200" dirty="0">
            <a:solidFill>
              <a:schemeClr val="tx1"/>
            </a:solidFill>
          </a:endParaRPr>
        </a:p>
      </dsp:txBody>
      <dsp:txXfrm>
        <a:off x="5624238" y="599617"/>
        <a:ext cx="1873555" cy="124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F6596-C7DA-4796-804C-C49F1A59A3FC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21T20:01:09.416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40C311-3C6C-415A-AF9E-758EF40B6378}" emma:medium="tactile" emma:mode="ink">
          <msink:context xmlns:msink="http://schemas.microsoft.com/ink/2010/main" type="inkDrawing" rotatedBoundingBox="12626,11280 16035,7274 17391,8428 13982,12434" semanticType="callout" shapeName="Other"/>
        </emma:interpretation>
      </emma:emma>
    </inkml:annotationXML>
    <inkml:trace contextRef="#ctx0" brushRef="#br0">0 3091 0,'0'31'156,"31"-31"-156,-31 30 16,30 1-16,-30-1 16,0 1-1,31-31-15,-31 31 16,30-31-1,1 30-15,-31 1 16,31-1 0,-1 1-1,1 0 1,-1-1-16,1 1 16,0-31-1,-31 30 1,30-30-16,-30 31 31,31-31-15,-31 31-16,30-31 31,-30 30-31,31-30 16,0 31-1,-1-31-15,-30 30 16,62 1-16,-62 0 15,30-31-15,-30 30 16,0 1 0,31-31-16,-31 30 15,30-30 1,-30 31-16,31-31 16,-31 31-1,0-1 1,31-30-1,-31 31-15,30-1 16,-30 1 0,31 0-1,-1-1 1,1 1 0,-31-1-1,31 1-15,-31 0 16,30-31-16,1 30 15,-31 1-15,0-1 16,30-30 0,-30 31-1,0 0-15,31-1 16,-31 1 15,31-31 141,-1 0-156,1-31-16,-1 1 15,1 30 1,0-31 0,-1 0-1,-30 1-15,31 30 16,-1 0-16,-30-31 15,31 31-15,-31-30 16,31 30 0,-1-31-1,1 31 1,-1-31 0,1 1-16,0-1 15,-31 1 1,30 30-16,-30-31 15,0 0 1,31 31-16,-31-61 31,30 61-31,-30-30 16,31 30 0,-31-31-16,31 0 31,-31 1-31,0-1 15,30 31 1,1-30 0,-1-1-16,-30 0 15,31 1-15,-31-1 16,31 1-16,-1-1 16,-30 0-1,31 1-15,-31-1 16,30 1-16,1 30 15,-31-31-15,31 0 16,-31 1 0,30 30-16,1-31 15,-31 1 1,30 30-16,-30-62 16,31 62-16,0-30 15,-31-1-15,30 1 16,1-1-1,-31 0-15,30 1 0,1-1 16,0 0 0,-31 1-1,30-1-15,1 1 16,-31-1-16,30-30 16,1 30-16,0 1 0,-1 30 15,-30-62-15,31 62 16,-31-30-1,30 30-15,-30-31 0,31 1 16,-31-1 0,31 0-1,-31 1-15,0-1 16,30 31-16,-30-30 16,31-1-1,-31 0 1,30 31-16,-30-30 15,0-1 17,31 31-32,-31-30 15,0-1 1,31 31-16,-31-31 16,30 31-16,-30-30 15,31-1 1,-31 1-16,0-32 15,30 32 1,1 30-16,-31-31 16,0 1-16,0-1 15,31 31-15,-31-31 16,0 1-16,30 30 16,-30-31-16,0 1 15,31 30 1,-31-31-16,30 31 15,-30-31 1,0 1-16,31-1 16,-31 1 15,31 30-15,-31-31-1,0 0-15,0 1 16,30 30-1,-30-31-15,31 1 16,-31-1 0,31 31-16,-31-31 15,0 1-15,0-1 16,30 1-16,-30-1 16,0 0-16,31 31 15,-1-30-15,-30-1 16,31 1-1,-31-1-15,31 31 16,-31-31 0,0 1 31,30 30-32,-30-31 1,31 31-1,-31-30 1,30 30 0,-30-31-16,0 0 31,0 1-15,31 30-1,-31-31-15,0 1 63,31 30-48,-31-31-15,30 0 16,-30 1 0,31-1-1,-31 1-15,0-1 16,30 31-16,-30-31 15,31 31 1,-31-30-16,31 30 16,-31-31-1,0 1 1,30 30 31,-30-31-47,31 0 47,-31 1-32,30 30 1,-30-31 0,31 31-16,-31-31 31,31 1 78,-31-1-46,0 1-32,30 30 31,-30-31-30,0 0 46,0 1-47,31 30-15,-31-31-1,0 1 48,30 30-32,-30-31-15,31 0-1,-31 1-15,31 30 16,-31-31-16,0 1 16,30 30-1,1 0 63,-31-31 63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181F7-B33E-4262-8513-A6FBEED409E0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37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B41E-59FE-4C4E-911A-4F35153518C8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0390F-C656-4DB8-BB8D-12ABDC11ED15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4EFDB-A701-4B83-81FC-9CE383D865F3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40336-DD1B-4B35-A57C-D7DB939AE0A3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473A5-0AA0-49BC-86D0-CC9BB22F0888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9E105-772F-4896-A32D-6E8A6EC5AD4E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DA0B7-56B2-4D52-AF91-45C5FAD9AF1A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1871D-78A4-4962-A14C-0FF774B550A2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32480-1B8C-4494-9359-F02091B5589F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adržaj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8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C5D9A-26BF-45A1-9523-69F79DCDC75B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10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liku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pic>
        <p:nvPicPr>
          <p:cNvPr id="9" name="Slika 4" descr="Prazno rezervirano mjesto za dodavanje slike. Kliknite rezervirano mjesto i odaberite sliku koju želite dod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  <a:p>
            <a:pPr lvl="5" rtl="0"/>
            <a:r>
              <a:rPr lang="hr-HR" dirty="0" smtClean="0"/>
              <a:t>Šesta razina</a:t>
            </a:r>
          </a:p>
          <a:p>
            <a:pPr lvl="6" rtl="0"/>
            <a:r>
              <a:rPr lang="hr-HR" dirty="0" smtClean="0"/>
              <a:t>Sedma razina</a:t>
            </a:r>
          </a:p>
          <a:p>
            <a:pPr lvl="7" rtl="0"/>
            <a:r>
              <a:rPr lang="hr-HR" dirty="0" smtClean="0"/>
              <a:t>Osma razina</a:t>
            </a:r>
          </a:p>
          <a:p>
            <a:pPr lvl="8" rtl="0"/>
            <a:r>
              <a:rPr lang="hr-HR" dirty="0" smtClean="0"/>
              <a:t>Deveta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C911F9B-102E-4085-B914-D6DE47F06E3E}" type="datetime1">
              <a:rPr lang="hr-HR" smtClean="0"/>
              <a:t>27.7.2020.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fQDPYJ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ZXL5zwNCTc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Francuska revolucija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>
                <a:solidFill>
                  <a:schemeClr val="tx1">
                    <a:lumMod val="50000"/>
                  </a:schemeClr>
                </a:solidFill>
              </a:rPr>
              <a:t>Francuska krajem 18. stoljeća</a:t>
            </a:r>
            <a:endParaRPr lang="hr-H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621804" y="404664"/>
            <a:ext cx="2160240" cy="93610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Ponovimo.</a:t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4606885"/>
              </p:ext>
            </p:extLst>
          </p:nvPr>
        </p:nvGraphicFramePr>
        <p:xfrm>
          <a:off x="792988" y="962245"/>
          <a:ext cx="8125883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606487" y="97916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1. Koje godine započinje Francuska revolucija?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21805" y="324433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2. Razmisli. Jesu li prema Deklaraciji o pravima čovjeka i građanina svi ljudi postali jednaki u pravima?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06487" y="4004109"/>
            <a:ext cx="232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3. Dopuni rečenicu.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3789040"/>
            <a:ext cx="4282465" cy="2893767"/>
          </a:xfrm>
          <a:prstGeom prst="rect">
            <a:avLst/>
          </a:prstGeom>
        </p:spPr>
      </p:pic>
      <p:sp>
        <p:nvSpPr>
          <p:cNvPr id="11" name="Obični oblačić 10"/>
          <p:cNvSpPr/>
          <p:nvPr/>
        </p:nvSpPr>
        <p:spPr>
          <a:xfrm>
            <a:off x="3479254" y="3665660"/>
            <a:ext cx="3839294" cy="1039470"/>
          </a:xfrm>
          <a:prstGeom prst="cloudCallout">
            <a:avLst>
              <a:gd name="adj1" fmla="val 85864"/>
              <a:gd name="adj2" fmla="val -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ipak francuski kralj 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ijagram toka: Postupak 11"/>
          <p:cNvSpPr/>
          <p:nvPr/>
        </p:nvSpPr>
        <p:spPr>
          <a:xfrm>
            <a:off x="5634077" y="4164359"/>
            <a:ext cx="949074" cy="286291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Luj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XVI.</a:t>
            </a:r>
            <a:endParaRPr lang="hr-H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ični oblačić 12"/>
          <p:cNvSpPr/>
          <p:nvPr/>
        </p:nvSpPr>
        <p:spPr>
          <a:xfrm>
            <a:off x="4294212" y="4828510"/>
            <a:ext cx="3029607" cy="1186397"/>
          </a:xfrm>
          <a:prstGeom prst="cloudCallout">
            <a:avLst>
              <a:gd name="adj1" fmla="val 90733"/>
              <a:gd name="adj2" fmla="val -436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Želim vladati sam, a ne s parlamentom.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ični oblačić 13"/>
          <p:cNvSpPr/>
          <p:nvPr/>
        </p:nvSpPr>
        <p:spPr>
          <a:xfrm>
            <a:off x="9262764" y="1043495"/>
            <a:ext cx="2760397" cy="2119590"/>
          </a:xfrm>
          <a:prstGeom prst="cloudCallout">
            <a:avLst>
              <a:gd name="adj1" fmla="val -35200"/>
              <a:gd name="adj2" fmla="val 100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Psssst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Pozvat ću susjedne države da mi pomognu riješiti se parlamenta.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30444" y="4525499"/>
            <a:ext cx="2848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4. Složi </a:t>
            </a:r>
            <a:r>
              <a:rPr lang="hr-HR" i="1" dirty="0" err="1" smtClean="0"/>
              <a:t>puzzle</a:t>
            </a:r>
            <a:r>
              <a:rPr lang="hr-HR" dirty="0" smtClean="0"/>
              <a:t> i saznaj kako izgleda jedan od simbola Francuske.</a:t>
            </a:r>
          </a:p>
          <a:p>
            <a:r>
              <a:rPr lang="hr-HR" dirty="0" smtClean="0"/>
              <a:t>Poveznica:</a:t>
            </a:r>
          </a:p>
          <a:p>
            <a:r>
              <a:rPr lang="hr-HR" dirty="0">
                <a:hlinkClick r:id="rId8"/>
              </a:rPr>
              <a:t>https://</a:t>
            </a:r>
            <a:r>
              <a:rPr lang="hr-HR" dirty="0" smtClean="0">
                <a:hlinkClick r:id="rId8"/>
              </a:rPr>
              <a:t>bit.ly/3fQDPYJ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9" name="Elipsa 18"/>
          <p:cNvSpPr/>
          <p:nvPr/>
        </p:nvSpPr>
        <p:spPr>
          <a:xfrm>
            <a:off x="3795660" y="1680120"/>
            <a:ext cx="2234160" cy="1075320"/>
          </a:xfrm>
          <a:prstGeom prst="ellipse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ED1C24"/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5634077" y="4164359"/>
            <a:ext cx="949074" cy="28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19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9876" y="620687"/>
            <a:ext cx="9601200" cy="746933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Revolucija se nastavlja – kraj revolucije 1794. godine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142290" y="1700808"/>
            <a:ext cx="4645152" cy="762000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Francuska postaje republika 1792. godine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1142290" y="2708920"/>
            <a:ext cx="4645152" cy="3352800"/>
          </a:xfrm>
        </p:spPr>
        <p:txBody>
          <a:bodyPr/>
          <a:lstStyle/>
          <a:p>
            <a:r>
              <a:rPr lang="hr-HR" dirty="0" smtClean="0"/>
              <a:t>Revoluciju nastavlja siromašno građanstvo koje nije zadovoljno s Ustavom.</a:t>
            </a:r>
          </a:p>
          <a:p>
            <a:r>
              <a:rPr lang="hr-HR" dirty="0" smtClean="0"/>
              <a:t>Siromašno građanstvo zastupaju jakobinci.</a:t>
            </a:r>
          </a:p>
          <a:p>
            <a:r>
              <a:rPr lang="hr-HR" dirty="0" smtClean="0"/>
              <a:t>Vođa jakobinaca bio je </a:t>
            </a:r>
            <a:r>
              <a:rPr lang="hr-HR" dirty="0" err="1" smtClean="0"/>
              <a:t>Maksimilijen</a:t>
            </a:r>
            <a:r>
              <a:rPr lang="hr-HR" dirty="0" smtClean="0"/>
              <a:t> Robespierre. </a:t>
            </a:r>
          </a:p>
          <a:p>
            <a:r>
              <a:rPr lang="hr-HR" dirty="0" smtClean="0"/>
              <a:t>Izdaja i pogubljenje kralja.</a:t>
            </a:r>
          </a:p>
          <a:p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225924" y="1626670"/>
            <a:ext cx="4645152" cy="762000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Vlast jakobinaca i kraj revolucije.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>
          <a:xfrm>
            <a:off x="6382444" y="2568310"/>
            <a:ext cx="4645152" cy="3352800"/>
          </a:xfrm>
        </p:spPr>
        <p:txBody>
          <a:bodyPr/>
          <a:lstStyle/>
          <a:p>
            <a:r>
              <a:rPr lang="hr-HR" dirty="0" smtClean="0"/>
              <a:t>Jakobinci vode obranu Francuske.</a:t>
            </a:r>
          </a:p>
          <a:p>
            <a:r>
              <a:rPr lang="hr-HR" dirty="0" smtClean="0"/>
              <a:t>Vladaju nasilnim metodama. 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011959E-8802-4A2F-9BAA-1F6A35847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39" y="3509949"/>
            <a:ext cx="3770721" cy="2411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Urezana strelica udesno 9"/>
          <p:cNvSpPr/>
          <p:nvPr/>
        </p:nvSpPr>
        <p:spPr>
          <a:xfrm>
            <a:off x="5787442" y="4869160"/>
            <a:ext cx="522994" cy="2880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2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480208"/>
            <a:ext cx="3995934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r-HR" dirty="0" smtClean="0"/>
              <a:t>Posljedice revolucije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Razmisli.</a:t>
            </a:r>
          </a:p>
          <a:p>
            <a:r>
              <a:rPr lang="hr-HR" dirty="0" smtClean="0"/>
              <a:t> Jesu li narodi i u drugim državama Europe željeli bili slobodni i jednaki u pravima?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Do kraja 19. stoljeća ukidaju se feudalni odnosi u svim državama Europe.</a:t>
            </a:r>
          </a:p>
          <a:p>
            <a:pPr marL="0" indent="0">
              <a:buNone/>
            </a:pPr>
            <a:r>
              <a:rPr lang="hr-HR" dirty="0" smtClean="0"/>
              <a:t>Feudalni odnosi ukidaju se i u Hrvatskoj.</a:t>
            </a:r>
            <a:endParaRPr lang="hr-HR" dirty="0"/>
          </a:p>
        </p:txBody>
      </p:sp>
      <p:sp>
        <p:nvSpPr>
          <p:cNvPr id="8" name="Eksplozija 2 7"/>
          <p:cNvSpPr/>
          <p:nvPr/>
        </p:nvSpPr>
        <p:spPr>
          <a:xfrm rot="804383">
            <a:off x="7406162" y="2601791"/>
            <a:ext cx="2376264" cy="1656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Da!</a:t>
            </a:r>
            <a:endParaRPr lang="hr-H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" y="2239985"/>
            <a:ext cx="13906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836712"/>
            <a:ext cx="3209907" cy="839688"/>
          </a:xfrm>
          <a:solidFill>
            <a:schemeClr val="bg2"/>
          </a:solidFill>
        </p:spPr>
        <p:txBody>
          <a:bodyPr/>
          <a:lstStyle/>
          <a:p>
            <a:r>
              <a:rPr lang="hr-HR" dirty="0" smtClean="0"/>
              <a:t>Izlazna kartica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Francuska revolucija započela je u                                     stoljeću.</a:t>
            </a:r>
          </a:p>
          <a:p>
            <a:r>
              <a:rPr lang="hr-HR" dirty="0" smtClean="0"/>
              <a:t>Promjene u Francuskoj traži                               stalež.</a:t>
            </a:r>
          </a:p>
          <a:p>
            <a:r>
              <a:rPr lang="hr-HR" dirty="0" smtClean="0"/>
              <a:t>Dopuni </a:t>
            </a:r>
            <a:r>
              <a:rPr lang="hr-HR" dirty="0"/>
              <a:t>ponuđenim </a:t>
            </a:r>
            <a:r>
              <a:rPr lang="hr-HR" dirty="0" smtClean="0"/>
              <a:t>riječima i uz pomoć udžbenika: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Osvajanjem tvrđave     	                   započela je Francuska revolucija. </a:t>
            </a:r>
          </a:p>
          <a:p>
            <a:pPr marL="0" indent="0">
              <a:buNone/>
            </a:pPr>
            <a:r>
              <a:rPr lang="hr-HR" dirty="0" smtClean="0"/>
              <a:t>Francuska je prva država Europe u kojoj su ukinuti                </a:t>
            </a:r>
          </a:p>
          <a:p>
            <a:pPr marL="0" indent="0">
              <a:buNone/>
            </a:pPr>
            <a:r>
              <a:rPr lang="hr-HR" dirty="0" smtClean="0"/>
              <a:t>i postala je                            . U Francuskoj su svi ljudi postali                                    . </a:t>
            </a:r>
            <a:endParaRPr lang="hr-HR" dirty="0"/>
          </a:p>
        </p:txBody>
      </p:sp>
      <p:sp>
        <p:nvSpPr>
          <p:cNvPr id="4" name="Dijagram toka: Izmjenična obrada 3"/>
          <p:cNvSpPr/>
          <p:nvPr/>
        </p:nvSpPr>
        <p:spPr>
          <a:xfrm>
            <a:off x="5878388" y="1828800"/>
            <a:ext cx="576064" cy="3124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jagram toka: Izmjenična obrada 4"/>
          <p:cNvSpPr/>
          <p:nvPr/>
        </p:nvSpPr>
        <p:spPr>
          <a:xfrm>
            <a:off x="6598468" y="1828800"/>
            <a:ext cx="648072" cy="3124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jagram toka: Izmjenična obrada 5"/>
          <p:cNvSpPr/>
          <p:nvPr/>
        </p:nvSpPr>
        <p:spPr>
          <a:xfrm>
            <a:off x="7406514" y="1806663"/>
            <a:ext cx="504056" cy="3124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ijagram toka: Izmjenična obrada 6"/>
          <p:cNvSpPr/>
          <p:nvPr/>
        </p:nvSpPr>
        <p:spPr>
          <a:xfrm>
            <a:off x="5086300" y="2348880"/>
            <a:ext cx="504056" cy="288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jagram toka: Izmjenična obrada 7"/>
          <p:cNvSpPr/>
          <p:nvPr/>
        </p:nvSpPr>
        <p:spPr>
          <a:xfrm>
            <a:off x="5734372" y="2348880"/>
            <a:ext cx="504056" cy="288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jagram toka: Izmjenična obrada 8"/>
          <p:cNvSpPr/>
          <p:nvPr/>
        </p:nvSpPr>
        <p:spPr>
          <a:xfrm>
            <a:off x="6382444" y="2348880"/>
            <a:ext cx="504056" cy="288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ijagram toka: Izmjenična obrada 9"/>
          <p:cNvSpPr/>
          <p:nvPr/>
        </p:nvSpPr>
        <p:spPr>
          <a:xfrm>
            <a:off x="4174259" y="3393928"/>
            <a:ext cx="1116124" cy="2880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?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1" name="Dijagram toka: Izmjenična obrada 10"/>
          <p:cNvSpPr/>
          <p:nvPr/>
        </p:nvSpPr>
        <p:spPr>
          <a:xfrm>
            <a:off x="7812581" y="3775915"/>
            <a:ext cx="1316190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?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12" name="Dijagram toka: Izmjenična obrada 11"/>
          <p:cNvSpPr/>
          <p:nvPr/>
        </p:nvSpPr>
        <p:spPr>
          <a:xfrm>
            <a:off x="3034072" y="4236970"/>
            <a:ext cx="1512168" cy="4040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?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13" name="Dijagram toka: Izmjenična obrada 12"/>
          <p:cNvSpPr/>
          <p:nvPr/>
        </p:nvSpPr>
        <p:spPr>
          <a:xfrm>
            <a:off x="9450253" y="3743327"/>
            <a:ext cx="1368152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?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14" name="Dijagram toka: Izmjenična obrada 13"/>
          <p:cNvSpPr/>
          <p:nvPr/>
        </p:nvSpPr>
        <p:spPr>
          <a:xfrm>
            <a:off x="8601180" y="4321162"/>
            <a:ext cx="1944216" cy="38295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</a:t>
            </a:r>
            <a:r>
              <a:rPr lang="hr-HR" b="1" dirty="0" smtClean="0">
                <a:solidFill>
                  <a:srgbClr val="FFFF00"/>
                </a:solidFill>
              </a:rPr>
              <a:t>?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17" name="Krnja piramida 16"/>
          <p:cNvSpPr/>
          <p:nvPr/>
        </p:nvSpPr>
        <p:spPr>
          <a:xfrm>
            <a:off x="1672239" y="5373214"/>
            <a:ext cx="1050218" cy="491617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Krnja piramida 17"/>
          <p:cNvSpPr/>
          <p:nvPr/>
        </p:nvSpPr>
        <p:spPr>
          <a:xfrm>
            <a:off x="3142084" y="5373215"/>
            <a:ext cx="1296144" cy="491617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jednaki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Krnja piramida 18"/>
          <p:cNvSpPr/>
          <p:nvPr/>
        </p:nvSpPr>
        <p:spPr>
          <a:xfrm>
            <a:off x="4942283" y="5373215"/>
            <a:ext cx="1554233" cy="491618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Bastille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Krnja piramida 19"/>
          <p:cNvSpPr/>
          <p:nvPr/>
        </p:nvSpPr>
        <p:spPr>
          <a:xfrm>
            <a:off x="7087867" y="5373215"/>
            <a:ext cx="1513313" cy="504057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feudalni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Krnja piramida 20"/>
          <p:cNvSpPr/>
          <p:nvPr/>
        </p:nvSpPr>
        <p:spPr>
          <a:xfrm>
            <a:off x="9132717" y="5373215"/>
            <a:ext cx="1498199" cy="504057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republika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6533640" y="1569600"/>
            <a:ext cx="709560" cy="709560"/>
          </a:xfrm>
          <a:prstGeom prst="ellipse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ED1C24"/>
              </a:solidFill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6351120" y="2295360"/>
            <a:ext cx="524160" cy="524160"/>
          </a:xfrm>
          <a:prstGeom prst="ellipse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2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9 -2.96296E-6 L -0.07866 -0.2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8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985E-6 1.11111E-6 L 0.05327 -0.2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519E-6 -2.96296E-6 L 0.65056 -0.24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901E-6 1.11111E-6 L -0.49987 -0.1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93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785E-6 -2.96296E-6 L 0.47864 -0.161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6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352799" cy="1924050"/>
          </a:xfrm>
        </p:spPr>
        <p:txBody>
          <a:bodyPr rtlCol="0"/>
          <a:lstStyle/>
          <a:p>
            <a:pPr rtl="0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Domaća zadaća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352799" cy="1371600"/>
          </a:xfrm>
        </p:spPr>
        <p:txBody>
          <a:bodyPr rtlCol="0">
            <a:normAutofit lnSpcReduction="10000"/>
          </a:bodyPr>
          <a:lstStyle/>
          <a:p>
            <a:r>
              <a:rPr lang="hr-HR" sz="2400" dirty="0"/>
              <a:t>Pogledaj kratki video te u bilježnicu zapiši 5 rečenica koje smatraš da su važne.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4472619"/>
            <a:ext cx="1866100" cy="202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5385793" y="134076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Deklaracija o pravima čovjeka i građanina</a:t>
            </a:r>
            <a:endParaRPr lang="hr-HR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ZXL5zwNC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80113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522414" y="908720"/>
            <a:ext cx="5508102" cy="76768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hr-HR" dirty="0" smtClean="0"/>
              <a:t>Odgojno-obrazovni ishodi:</a:t>
            </a:r>
            <a:endParaRPr lang="hr-HR" dirty="0"/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522414" y="2204864"/>
            <a:ext cx="9091387" cy="3814936"/>
          </a:xfrm>
        </p:spPr>
        <p:txBody>
          <a:bodyPr rtlCol="0"/>
          <a:lstStyle/>
          <a:p>
            <a:pPr marL="0" indent="0" rtl="0">
              <a:buNone/>
            </a:pPr>
            <a:r>
              <a:rPr lang="hr-HR" dirty="0" smtClean="0"/>
              <a:t>Učenik:</a:t>
            </a:r>
          </a:p>
          <a:p>
            <a:r>
              <a:rPr lang="hr-HR" dirty="0" smtClean="0"/>
              <a:t>navodi uzroke i posljedice Francuske revolucije</a:t>
            </a:r>
          </a:p>
          <a:p>
            <a:r>
              <a:rPr lang="hr-HR" dirty="0" smtClean="0"/>
              <a:t>opisuje ulogu istaknutih ličnosti za vrijeme revolucije</a:t>
            </a:r>
          </a:p>
          <a:p>
            <a:r>
              <a:rPr lang="hr-HR" dirty="0" smtClean="0"/>
              <a:t>vrednuje važnost Deklaracije o pravima čovjeka i građanina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35" y="1412776"/>
            <a:ext cx="1872208" cy="13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296" y="396323"/>
            <a:ext cx="2520280" cy="61670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Prisjeti se.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9" y="1484784"/>
            <a:ext cx="4135855" cy="4191000"/>
          </a:xfrm>
        </p:spPr>
      </p:pic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Promotri kartu i odgovori. </a:t>
            </a:r>
          </a:p>
          <a:p>
            <a:r>
              <a:rPr lang="hr-HR" dirty="0" smtClean="0"/>
              <a:t>Koja je država označena na karti?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je bila najmoćnija </a:t>
            </a:r>
          </a:p>
          <a:p>
            <a:pPr marL="0" indent="0">
              <a:buNone/>
            </a:pPr>
            <a:r>
              <a:rPr lang="hr-HR" dirty="0" smtClean="0"/>
              <a:t>država Europe u 17. i na početku 18. stoljeća.</a:t>
            </a:r>
          </a:p>
          <a:p>
            <a:endParaRPr lang="hr-HR" dirty="0"/>
          </a:p>
          <a:p>
            <a:r>
              <a:rPr lang="hr-HR" dirty="0" smtClean="0"/>
              <a:t>Vladar koji ima svu vlast u državi naziva se apsolutist.</a:t>
            </a:r>
          </a:p>
          <a:p>
            <a:r>
              <a:rPr lang="hr-HR" dirty="0" smtClean="0"/>
              <a:t>Kako se nazivaju države u kojima vladaju apsolutisti?</a:t>
            </a:r>
          </a:p>
          <a:p>
            <a:r>
              <a:rPr lang="hr-HR" dirty="0" smtClean="0"/>
              <a:t>Odgovor: </a:t>
            </a:r>
          </a:p>
          <a:p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1628800"/>
            <a:ext cx="2685259" cy="38164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36" y="188640"/>
            <a:ext cx="2060039" cy="1963146"/>
          </a:xfrm>
          <a:prstGeom prst="rect">
            <a:avLst/>
          </a:prstGeom>
        </p:spPr>
      </p:pic>
      <p:sp>
        <p:nvSpPr>
          <p:cNvPr id="12" name="Eksplozija 2 11"/>
          <p:cNvSpPr/>
          <p:nvPr/>
        </p:nvSpPr>
        <p:spPr>
          <a:xfrm>
            <a:off x="6392642" y="369047"/>
            <a:ext cx="2573857" cy="1296144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Luj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XIV. 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742484" y="2701916"/>
            <a:ext cx="172819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Francuska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ksplozija 2 13"/>
          <p:cNvSpPr/>
          <p:nvPr/>
        </p:nvSpPr>
        <p:spPr>
          <a:xfrm rot="21066868">
            <a:off x="8238580" y="320273"/>
            <a:ext cx="3916037" cy="143993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APSOLUTIST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7894612" y="5605264"/>
            <a:ext cx="1800200" cy="3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psolutističke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aobljeni pravokutnik 15"/>
          <p:cNvSpPr/>
          <p:nvPr/>
        </p:nvSpPr>
        <p:spPr>
          <a:xfrm>
            <a:off x="9838828" y="5605264"/>
            <a:ext cx="1944216" cy="3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monarhije.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6743856" y="2701925"/>
            <a:ext cx="172819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7894612" y="5605264"/>
            <a:ext cx="1824632" cy="3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jeni pravokutnik 18"/>
          <p:cNvSpPr/>
          <p:nvPr/>
        </p:nvSpPr>
        <p:spPr>
          <a:xfrm>
            <a:off x="9838828" y="5605264"/>
            <a:ext cx="1944216" cy="3440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ipsasti oblačić 19"/>
          <p:cNvSpPr/>
          <p:nvPr/>
        </p:nvSpPr>
        <p:spPr>
          <a:xfrm>
            <a:off x="117748" y="1484784"/>
            <a:ext cx="2925192" cy="1217132"/>
          </a:xfrm>
          <a:prstGeom prst="wedgeEllipseCallout">
            <a:avLst>
              <a:gd name="adj1" fmla="val 102725"/>
              <a:gd name="adj2" fmla="val 44911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Država, to sam ja!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Urezana strelica udesno 20"/>
          <p:cNvSpPr/>
          <p:nvPr/>
        </p:nvSpPr>
        <p:spPr>
          <a:xfrm rot="914159">
            <a:off x="564517" y="3758532"/>
            <a:ext cx="1244096" cy="360040"/>
          </a:xfrm>
          <a:prstGeom prst="notchedRightArrow">
            <a:avLst>
              <a:gd name="adj1" fmla="val 7145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50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8444" y="476672"/>
            <a:ext cx="9601200" cy="68240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/>
              <a:t>Francuska krajem 18. stoljeća – apsolutna monarhija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413892" y="1340768"/>
            <a:ext cx="4645152" cy="762000"/>
          </a:xfrm>
        </p:spPr>
        <p:txBody>
          <a:bodyPr/>
          <a:lstStyle/>
          <a:p>
            <a:pPr algn="ctr"/>
            <a:r>
              <a:rPr lang="hr-HR" dirty="0" smtClean="0"/>
              <a:t>Kralj </a:t>
            </a:r>
            <a:r>
              <a:rPr lang="hr-HR" dirty="0" err="1" smtClean="0"/>
              <a:t>Luj</a:t>
            </a:r>
            <a:r>
              <a:rPr lang="hr-HR" dirty="0" smtClean="0"/>
              <a:t> XVI.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958525"/>
            <a:ext cx="2622582" cy="3175647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6382444" y="1340768"/>
            <a:ext cx="4645152" cy="762000"/>
          </a:xfrm>
        </p:spPr>
        <p:txBody>
          <a:bodyPr/>
          <a:lstStyle/>
          <a:p>
            <a:pPr algn="ctr"/>
            <a:r>
              <a:rPr lang="hr-HR" dirty="0" smtClean="0"/>
              <a:t>Kraljica Marija </a:t>
            </a:r>
            <a:r>
              <a:rPr lang="hr-HR" dirty="0" err="1" smtClean="0"/>
              <a:t>Antoaneta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958525"/>
            <a:ext cx="2538600" cy="3175647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259">
            <a:off x="10523361" y="12071"/>
            <a:ext cx="758172" cy="747510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1125860" y="5517232"/>
            <a:ext cx="97337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Zadatak </a:t>
            </a:r>
          </a:p>
          <a:p>
            <a:r>
              <a:rPr lang="hr-HR" dirty="0" smtClean="0"/>
              <a:t>Zaključi prema slikama kako je izgledao život francuskog kralja i kraljice krajem 18. stoljeća?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741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91246" y="548680"/>
            <a:ext cx="6084166" cy="71095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Francusko društvo u 18. stoljeću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475412" y="1916832"/>
            <a:ext cx="4648201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/>
              <a:t>Promotri karikaturu</a:t>
            </a:r>
            <a:r>
              <a:rPr lang="hr-HR" dirty="0" smtClean="0"/>
              <a:t>.</a:t>
            </a:r>
          </a:p>
          <a:p>
            <a:r>
              <a:rPr lang="hr-HR" dirty="0" smtClean="0"/>
              <a:t>Koga predstavljaju prikazani likovi? Opiši ih!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Jesu li svi ljudi u Francuskoj bili jednaki?</a:t>
            </a:r>
          </a:p>
          <a:p>
            <a:r>
              <a:rPr lang="hr-HR" dirty="0" smtClean="0"/>
              <a:t>Različite uloge u društvu:</a:t>
            </a:r>
          </a:p>
          <a:p>
            <a:pPr marL="0" indent="0">
              <a:buNone/>
            </a:pPr>
            <a:r>
              <a:rPr lang="hr-HR" b="1" dirty="0" smtClean="0"/>
              <a:t>svećenik</a:t>
            </a:r>
            <a:r>
              <a:rPr lang="hr-HR" dirty="0" smtClean="0"/>
              <a:t> – moli,</a:t>
            </a:r>
          </a:p>
          <a:p>
            <a:pPr marL="0" indent="0">
              <a:buNone/>
            </a:pPr>
            <a:r>
              <a:rPr lang="hr-HR" b="1" dirty="0" smtClean="0"/>
              <a:t>plemić </a:t>
            </a:r>
            <a:r>
              <a:rPr lang="hr-HR" dirty="0" smtClean="0"/>
              <a:t>– ratuje,</a:t>
            </a:r>
          </a:p>
          <a:p>
            <a:pPr marL="0" indent="0">
              <a:buNone/>
            </a:pPr>
            <a:r>
              <a:rPr lang="hr-HR" b="1" dirty="0" smtClean="0"/>
              <a:t>seljak</a:t>
            </a:r>
            <a:r>
              <a:rPr lang="hr-HR" dirty="0" smtClean="0"/>
              <a:t> – radi i plaća porez. </a:t>
            </a:r>
          </a:p>
          <a:p>
            <a:endParaRPr lang="hr-HR" dirty="0"/>
          </a:p>
        </p:txBody>
      </p:sp>
      <p:pic>
        <p:nvPicPr>
          <p:cNvPr id="7" name="Rezervirano mjesto sadržaja 4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id="{8D19C974-A68E-439A-B36D-2F8DD602A0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413607"/>
            <a:ext cx="4327523" cy="4607024"/>
          </a:xfrm>
        </p:spPr>
      </p:pic>
      <p:sp>
        <p:nvSpPr>
          <p:cNvPr id="8" name="Pravokutnik 7"/>
          <p:cNvSpPr/>
          <p:nvPr/>
        </p:nvSpPr>
        <p:spPr>
          <a:xfrm>
            <a:off x="5334012" y="306896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SVEĆENIK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ijagram toka: Postupak 9"/>
          <p:cNvSpPr/>
          <p:nvPr/>
        </p:nvSpPr>
        <p:spPr>
          <a:xfrm>
            <a:off x="7619566" y="3068960"/>
            <a:ext cx="1584176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PLEMIĆ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ijagram toka: Postupak 10"/>
          <p:cNvSpPr/>
          <p:nvPr/>
        </p:nvSpPr>
        <p:spPr>
          <a:xfrm>
            <a:off x="9833112" y="3068960"/>
            <a:ext cx="1728192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SELJAK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ksplozija 2 11"/>
          <p:cNvSpPr/>
          <p:nvPr/>
        </p:nvSpPr>
        <p:spPr>
          <a:xfrm rot="20983912">
            <a:off x="9653092" y="3868081"/>
            <a:ext cx="2088232" cy="8640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Nisu!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5334012" y="3068960"/>
            <a:ext cx="165618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Dijagram toka: Postupak 13"/>
          <p:cNvSpPr/>
          <p:nvPr/>
        </p:nvSpPr>
        <p:spPr>
          <a:xfrm>
            <a:off x="7619566" y="3068960"/>
            <a:ext cx="1584176" cy="4320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Dijagram toka: Postupak 14"/>
          <p:cNvSpPr/>
          <p:nvPr/>
        </p:nvSpPr>
        <p:spPr>
          <a:xfrm>
            <a:off x="9833112" y="3055587"/>
            <a:ext cx="1728192" cy="4320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Dijagram toka: Poveznik 16"/>
          <p:cNvSpPr/>
          <p:nvPr/>
        </p:nvSpPr>
        <p:spPr>
          <a:xfrm>
            <a:off x="2205980" y="1844824"/>
            <a:ext cx="504056" cy="446114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1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8" name="Dijagram toka: Poveznik 17"/>
          <p:cNvSpPr/>
          <p:nvPr/>
        </p:nvSpPr>
        <p:spPr>
          <a:xfrm>
            <a:off x="4726260" y="1556792"/>
            <a:ext cx="526065" cy="50405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19" name="Dijagram toka: Poveznik 18"/>
          <p:cNvSpPr/>
          <p:nvPr/>
        </p:nvSpPr>
        <p:spPr>
          <a:xfrm>
            <a:off x="1053852" y="3429001"/>
            <a:ext cx="576064" cy="50021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027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995462004"/>
              </p:ext>
            </p:extLst>
          </p:nvPr>
        </p:nvGraphicFramePr>
        <p:xfrm>
          <a:off x="5302324" y="1052736"/>
          <a:ext cx="56166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330746" y="78480"/>
            <a:ext cx="79239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Ljudi u Francuskoj bili su podijeljeni na 3 staleža.        </a:t>
            </a:r>
          </a:p>
          <a:p>
            <a:pPr algn="ctr"/>
            <a:r>
              <a:rPr lang="hr-HR" sz="2800" b="1" dirty="0"/>
              <a:t>	</a:t>
            </a:r>
            <a:r>
              <a:rPr lang="hr-HR" sz="2800" b="1" dirty="0" smtClean="0"/>
              <a:t>					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799880"/>
            <a:ext cx="5760640" cy="274980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82324" y="3995678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Razmisli.</a:t>
            </a:r>
          </a:p>
          <a:p>
            <a:r>
              <a:rPr lang="hr-HR" dirty="0" smtClean="0"/>
              <a:t>Koji je stalež bio najbrojniji?</a:t>
            </a:r>
          </a:p>
          <a:p>
            <a:endParaRPr lang="hr-HR" dirty="0" smtClean="0"/>
          </a:p>
          <a:p>
            <a:r>
              <a:rPr lang="hr-HR" dirty="0" smtClean="0"/>
              <a:t>Iako najbrojniji, 3. stalež ima malo zemlje, plaća veće poreze.</a:t>
            </a:r>
          </a:p>
          <a:p>
            <a:endParaRPr lang="hr-HR" dirty="0"/>
          </a:p>
          <a:p>
            <a:r>
              <a:rPr lang="hr-HR" b="1" dirty="0" smtClean="0"/>
              <a:t>Pitanje</a:t>
            </a:r>
          </a:p>
          <a:p>
            <a:r>
              <a:rPr lang="hr-HR" dirty="0" smtClean="0"/>
              <a:t>Je li 3. stalež zadovoljan svojim položajem?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Dijagram toka: Poveznik 8"/>
          <p:cNvSpPr/>
          <p:nvPr/>
        </p:nvSpPr>
        <p:spPr>
          <a:xfrm>
            <a:off x="966317" y="3432457"/>
            <a:ext cx="504056" cy="44156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ijagram toka: Poveznik 9"/>
          <p:cNvSpPr/>
          <p:nvPr/>
        </p:nvSpPr>
        <p:spPr>
          <a:xfrm>
            <a:off x="2719757" y="3473167"/>
            <a:ext cx="484615" cy="40085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ijagram toka: Poveznik 10"/>
          <p:cNvSpPr/>
          <p:nvPr/>
        </p:nvSpPr>
        <p:spPr>
          <a:xfrm>
            <a:off x="4685139" y="3501008"/>
            <a:ext cx="514289" cy="4591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ksplozija 2 11"/>
          <p:cNvSpPr/>
          <p:nvPr/>
        </p:nvSpPr>
        <p:spPr>
          <a:xfrm>
            <a:off x="5878388" y="4596638"/>
            <a:ext cx="2088232" cy="184972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Nije!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trelica ulijevo 12"/>
          <p:cNvSpPr/>
          <p:nvPr/>
        </p:nvSpPr>
        <p:spPr>
          <a:xfrm>
            <a:off x="9982844" y="3549685"/>
            <a:ext cx="1800200" cy="81541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OBVEZE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trelica ulijevo 13"/>
          <p:cNvSpPr/>
          <p:nvPr/>
        </p:nvSpPr>
        <p:spPr>
          <a:xfrm>
            <a:off x="9406780" y="1412775"/>
            <a:ext cx="1872208" cy="72811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PRAVA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318548" y="6177987"/>
            <a:ext cx="366938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Staleži se razlikuju u pravima.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Rukopis 16"/>
              <p14:cNvContentPartPr/>
              <p14:nvPr/>
            </p14:nvContentPartPr>
            <p14:xfrm>
              <a:off x="4627063" y="2853347"/>
              <a:ext cx="1421640" cy="1586880"/>
            </p14:xfrm>
          </p:contentPart>
        </mc:Choice>
        <mc:Fallback xmlns="">
          <p:pic>
            <p:nvPicPr>
              <p:cNvPr id="17" name="Rukopis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8623" y="2824907"/>
                <a:ext cx="1478520" cy="16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32515" y="260648"/>
            <a:ext cx="5544616" cy="6389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r-HR" dirty="0" smtClean="0"/>
              <a:t>Početak Francuske revolucije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9316913"/>
              </p:ext>
            </p:extLst>
          </p:nvPr>
        </p:nvGraphicFramePr>
        <p:xfrm>
          <a:off x="6742484" y="1124744"/>
          <a:ext cx="4648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zervirano mjesto sadržaja 8"/>
          <p:cNvSpPr>
            <a:spLocks noGrp="1"/>
          </p:cNvSpPr>
          <p:nvPr>
            <p:ph sz="half" idx="1"/>
          </p:nvPr>
        </p:nvSpPr>
        <p:spPr>
          <a:xfrm>
            <a:off x="549796" y="1326232"/>
            <a:ext cx="5616624" cy="491108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Zbog prazne državne blagajne kralj želi povećati poreze.</a:t>
            </a:r>
          </a:p>
          <a:p>
            <a:r>
              <a:rPr lang="hr-HR" dirty="0" smtClean="0"/>
              <a:t>Poziva sve staleže na Skupštinu.</a:t>
            </a:r>
          </a:p>
          <a:p>
            <a:r>
              <a:rPr lang="hr-HR" dirty="0" smtClean="0"/>
              <a:t>Treći stalež ne pristaje na nove poreze. </a:t>
            </a:r>
          </a:p>
          <a:p>
            <a:r>
              <a:rPr lang="hr-HR" dirty="0" smtClean="0"/>
              <a:t>Izlaze iz Skupštine i proglašavaju se francuskim parlamentom.</a:t>
            </a:r>
          </a:p>
          <a:p>
            <a:r>
              <a:rPr lang="hr-HR" dirty="0" smtClean="0"/>
              <a:t>Žele da Francuska dobije </a:t>
            </a:r>
            <a:r>
              <a:rPr lang="hr-HR" dirty="0" smtClean="0"/>
              <a:t>Ustav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Pitanje. Slaže li se kralj s novim parlamentom i da Francuska ima </a:t>
            </a:r>
            <a:r>
              <a:rPr lang="hr-HR" dirty="0" smtClean="0"/>
              <a:t>Ustav</a:t>
            </a:r>
            <a:r>
              <a:rPr lang="hr-HR" dirty="0" smtClean="0"/>
              <a:t>? </a:t>
            </a:r>
          </a:p>
          <a:p>
            <a:pPr marL="0" indent="0">
              <a:buNone/>
            </a:pPr>
            <a:r>
              <a:rPr lang="hr-HR" dirty="0" smtClean="0"/>
              <a:t>Kralj želi da vojska rastjera parlament.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Odluka kralja izaziva pobunu stanovnika Pariza.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10" name="Eksplozija 2 9"/>
          <p:cNvSpPr/>
          <p:nvPr/>
        </p:nvSpPr>
        <p:spPr>
          <a:xfrm>
            <a:off x="4942284" y="3796010"/>
            <a:ext cx="1800200" cy="864096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Ne!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6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77788" y="260648"/>
            <a:ext cx="10513168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r-HR" dirty="0" smtClean="0"/>
              <a:t>Napad Parižana na tvrđavu </a:t>
            </a:r>
            <a:r>
              <a:rPr lang="hr-HR" dirty="0" err="1" smtClean="0"/>
              <a:t>Bastille</a:t>
            </a:r>
            <a:r>
              <a:rPr lang="hr-HR" dirty="0" smtClean="0"/>
              <a:t> 14. 7. 1789. = početak Francuske revolucije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553485"/>
            <a:ext cx="4608512" cy="3451884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553485"/>
            <a:ext cx="4734815" cy="3451884"/>
          </a:xfrm>
        </p:spPr>
      </p:pic>
      <p:sp>
        <p:nvSpPr>
          <p:cNvPr id="9" name="TekstniOkvir 8"/>
          <p:cNvSpPr txBox="1"/>
          <p:nvPr/>
        </p:nvSpPr>
        <p:spPr>
          <a:xfrm>
            <a:off x="765820" y="5301208"/>
            <a:ext cx="46805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Bastille</a:t>
            </a:r>
            <a:r>
              <a:rPr lang="hr-HR" dirty="0" smtClean="0"/>
              <a:t> je simbol apsolutističke vlasti kralja.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256141" y="5301208"/>
            <a:ext cx="415875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Revolucija se širi po cijeloj Francuskoj.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074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77788" y="230324"/>
            <a:ext cx="10729192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r-HR" b="1" dirty="0" smtClean="0"/>
              <a:t>Deklaracija o pravima čovjeka i građanina </a:t>
            </a:r>
            <a:r>
              <a:rPr lang="hr-HR" dirty="0" smtClean="0"/>
              <a:t>ukida staleže.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77788" y="1828800"/>
            <a:ext cx="5689778" cy="4191000"/>
          </a:xfrm>
        </p:spPr>
        <p:txBody>
          <a:bodyPr/>
          <a:lstStyle/>
          <a:p>
            <a:r>
              <a:rPr lang="hr-HR" dirty="0" smtClean="0"/>
              <a:t>Parlament donosi dokument kojim svi ljudi postaju slobodni i jednaki u pravima.</a:t>
            </a:r>
          </a:p>
          <a:p>
            <a:r>
              <a:rPr lang="hr-HR" dirty="0" smtClean="0"/>
              <a:t>Francuska uskoro dobiva i </a:t>
            </a:r>
            <a:r>
              <a:rPr lang="hr-HR" dirty="0" smtClean="0"/>
              <a:t>Ustav </a:t>
            </a:r>
            <a:r>
              <a:rPr lang="hr-HR" dirty="0" smtClean="0"/>
              <a:t>po kojem kralj vlada zajedno s parlamentom.</a:t>
            </a:r>
          </a:p>
          <a:p>
            <a:endParaRPr lang="hr-HR" dirty="0"/>
          </a:p>
        </p:txBody>
      </p:sp>
      <p:pic>
        <p:nvPicPr>
          <p:cNvPr id="8" name="Rezervirano mjesto sadržaja 7" descr="Slika na kojoj se prikazuje tekst&#10;&#10;Opis je automatski generiran">
            <a:extLst>
              <a:ext uri="{FF2B5EF4-FFF2-40B4-BE49-F238E27FC236}">
                <a16:creationId xmlns:a16="http://schemas.microsoft.com/office/drawing/2014/main" id="{89E45504-3EB0-4055-8C74-F967392699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1738379"/>
            <a:ext cx="3456384" cy="4371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284318"/>
            <a:ext cx="3600400" cy="2916324"/>
          </a:xfrm>
          <a:prstGeom prst="rect">
            <a:avLst/>
          </a:prstGeom>
        </p:spPr>
      </p:pic>
      <p:sp>
        <p:nvSpPr>
          <p:cNvPr id="10" name="Strelica udesno 9"/>
          <p:cNvSpPr/>
          <p:nvPr/>
        </p:nvSpPr>
        <p:spPr>
          <a:xfrm>
            <a:off x="6126953" y="2060848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46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Akvarel_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2_TF02886637_TF02886637" id="{0DB07F13-A442-4262-81C5-AE5430A1A620}" vid="{5A211155-6804-4F5E-8C9A-1972BA5EA2A7}"/>
    </a:ext>
  </a:extLst>
</a:theme>
</file>

<file path=ppt/theme/theme2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izgledom akvarela (za široki zaslon)</Template>
  <TotalTime>999</TotalTime>
  <Words>722</Words>
  <Application>Microsoft Office PowerPoint</Application>
  <PresentationFormat>Prilagođeno</PresentationFormat>
  <Paragraphs>154</Paragraphs>
  <Slides>14</Slides>
  <Notes>3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Palatino Linotype</vt:lpstr>
      <vt:lpstr>Times New Roman</vt:lpstr>
      <vt:lpstr>Akvarel_16 x 9</vt:lpstr>
      <vt:lpstr>Francuska revolucija</vt:lpstr>
      <vt:lpstr>Odgojno-obrazovni ishodi:</vt:lpstr>
      <vt:lpstr>Prisjeti se.</vt:lpstr>
      <vt:lpstr>Francuska krajem 18. stoljeća – apsolutna monarhija</vt:lpstr>
      <vt:lpstr>Francusko društvo u 18. stoljeću</vt:lpstr>
      <vt:lpstr>PowerPoint prezentacija</vt:lpstr>
      <vt:lpstr>Početak Francuske revolucije</vt:lpstr>
      <vt:lpstr>Napad Parižana na tvrđavu Bastille 14. 7. 1789. = početak Francuske revolucije</vt:lpstr>
      <vt:lpstr>Deklaracija o pravima čovjeka i građanina ukida staleže.</vt:lpstr>
      <vt:lpstr>Ponovimo. </vt:lpstr>
      <vt:lpstr>Revolucija se nastavlja – kraj revolucije 1794. godine</vt:lpstr>
      <vt:lpstr>Posljedice revolucije</vt:lpstr>
      <vt:lpstr>Izlazna kartica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Francuska revolucija</dc:title>
  <dc:creator>HP</dc:creator>
  <cp:lastModifiedBy>HP</cp:lastModifiedBy>
  <cp:revision>45</cp:revision>
  <dcterms:created xsi:type="dcterms:W3CDTF">2020-07-21T13:50:02Z</dcterms:created>
  <dcterms:modified xsi:type="dcterms:W3CDTF">2020-07-27T12:51:50Z</dcterms:modified>
</cp:coreProperties>
</file>